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0" r:id="rId4"/>
  </p:sldMasterIdLst>
  <p:notesMasterIdLst>
    <p:notesMasterId r:id="rId55"/>
  </p:notesMasterIdLst>
  <p:sldIdLst>
    <p:sldId id="256" r:id="rId5"/>
    <p:sldId id="387" r:id="rId6"/>
    <p:sldId id="381" r:id="rId7"/>
    <p:sldId id="258" r:id="rId8"/>
    <p:sldId id="260" r:id="rId9"/>
    <p:sldId id="263" r:id="rId10"/>
    <p:sldId id="277" r:id="rId11"/>
    <p:sldId id="270" r:id="rId12"/>
    <p:sldId id="309" r:id="rId13"/>
    <p:sldId id="354" r:id="rId14"/>
    <p:sldId id="355" r:id="rId15"/>
    <p:sldId id="356" r:id="rId16"/>
    <p:sldId id="357" r:id="rId17"/>
    <p:sldId id="358" r:id="rId18"/>
    <p:sldId id="359" r:id="rId19"/>
    <p:sldId id="261" r:id="rId20"/>
    <p:sldId id="351" r:id="rId21"/>
    <p:sldId id="360" r:id="rId22"/>
    <p:sldId id="262" r:id="rId23"/>
    <p:sldId id="398" r:id="rId24"/>
    <p:sldId id="361" r:id="rId25"/>
    <p:sldId id="399" r:id="rId26"/>
    <p:sldId id="400" r:id="rId27"/>
    <p:sldId id="362" r:id="rId28"/>
    <p:sldId id="363" r:id="rId29"/>
    <p:sldId id="364" r:id="rId30"/>
    <p:sldId id="386" r:id="rId31"/>
    <p:sldId id="394" r:id="rId32"/>
    <p:sldId id="395" r:id="rId33"/>
    <p:sldId id="396" r:id="rId34"/>
    <p:sldId id="368" r:id="rId35"/>
    <p:sldId id="365" r:id="rId36"/>
    <p:sldId id="366" r:id="rId37"/>
    <p:sldId id="367" r:id="rId38"/>
    <p:sldId id="369" r:id="rId39"/>
    <p:sldId id="371" r:id="rId40"/>
    <p:sldId id="370" r:id="rId41"/>
    <p:sldId id="372" r:id="rId42"/>
    <p:sldId id="373" r:id="rId43"/>
    <p:sldId id="313" r:id="rId44"/>
    <p:sldId id="393" r:id="rId45"/>
    <p:sldId id="392" r:id="rId46"/>
    <p:sldId id="382" r:id="rId47"/>
    <p:sldId id="383" r:id="rId48"/>
    <p:sldId id="384" r:id="rId49"/>
    <p:sldId id="377" r:id="rId50"/>
    <p:sldId id="378" r:id="rId51"/>
    <p:sldId id="389" r:id="rId52"/>
    <p:sldId id="391" r:id="rId53"/>
    <p:sldId id="390" r:id="rId5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4">
          <p15:clr>
            <a:srgbClr val="9AA0A6"/>
          </p15:clr>
        </p15:guide>
        <p15:guide id="2" pos="5306">
          <p15:clr>
            <a:srgbClr val="9AA0A6"/>
          </p15:clr>
        </p15:guide>
        <p15:guide id="3" orient="horz" pos="336">
          <p15:clr>
            <a:srgbClr val="9AA0A6"/>
          </p15:clr>
        </p15:guide>
        <p15:guide id="4" orient="horz" pos="29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D4076F-96DD-4DE7-82BB-9618CF2FBEE7}">
  <a:tblStyle styleId="{9CD4076F-96DD-4DE7-82BB-9618CF2FBEE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1100" y="60"/>
      </p:cViewPr>
      <p:guideLst>
        <p:guide pos="454"/>
        <p:guide pos="5306"/>
        <p:guide orient="horz" pos="336"/>
        <p:guide orient="horz" pos="290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cb258641e0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cb258641e0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75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cb258641e0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cb258641e0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4483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cb258641e0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cb258641e0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135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cb258641e0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cb258641e0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6393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cb258641e0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cb258641e0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313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cb258641e0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cb258641e0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4991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151d659f84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151d659f8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cb258641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cb258641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7316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151d659f84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151d659f8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7437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06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18600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0560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9930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4058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2741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56150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77931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g1154f60255e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6" name="Google Shape;1546;g1154f60255e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2045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g1154f60255e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6" name="Google Shape;1546;g1154f60255e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383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g1154f60255e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6" name="Google Shape;1546;g1154f60255e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156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155107ca56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155107ca5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6286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g1154f60255e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6" name="Google Shape;1546;g1154f60255e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38329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d49886441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d49886441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801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cb258641e0_0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cb258641e0_0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56614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cb258641e0_0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cb258641e0_0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14531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155107ca56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155107ca5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6112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151d659f84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151d659f8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50961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155107ca56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155107ca5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9518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cb258641e0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cb258641e0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34757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cb258641e0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cb258641e0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6184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d49886441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d49886441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197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g1154f60255e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6" name="Google Shape;1546;g1154f60255e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g1154f60255e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6" name="Google Shape;1546;g1154f60255e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91702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g1154f60255e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6" name="Google Shape;1546;g1154f60255e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50477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g1154f60255e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6" name="Google Shape;1546;g1154f60255e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32861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g1154f60255e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6" name="Google Shape;1546;g1154f60255e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1260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g1154f60255e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6" name="Google Shape;1546;g1154f60255e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09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d49886441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d49886441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81536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66442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cb258641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cb258641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1393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cb258641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cb258641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6958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d49886441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d49886441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cb258641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cb258641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4981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151d659f8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151d659f8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155107ca56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155107ca5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b258641e0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b258641e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cb258641e0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cb258641e0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4572000" y="0"/>
            <a:ext cx="4571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4888025" y="1585175"/>
            <a:ext cx="3538500" cy="1471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200"/>
              <a:buNone/>
              <a:defRPr sz="4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888025" y="3410400"/>
            <a:ext cx="35385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5">
    <p:spTree>
      <p:nvGrpSpPr>
        <p:cNvPr id="1" name="Shape 102"/>
        <p:cNvGrpSpPr/>
        <p:nvPr/>
      </p:nvGrpSpPr>
      <p:grpSpPr>
        <a:xfrm>
          <a:off x="0" y="0"/>
          <a:ext cx="0" cy="0"/>
          <a:chOff x="0" y="0"/>
          <a:chExt cx="0" cy="0"/>
        </a:xfrm>
      </p:grpSpPr>
      <p:sp>
        <p:nvSpPr>
          <p:cNvPr id="103" name="Google Shape;103;p19"/>
          <p:cNvSpPr/>
          <p:nvPr/>
        </p:nvSpPr>
        <p:spPr>
          <a:xfrm>
            <a:off x="0" y="0"/>
            <a:ext cx="4580400" cy="244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txBox="1">
            <a:spLocks noGrp="1"/>
          </p:cNvSpPr>
          <p:nvPr>
            <p:ph type="title"/>
          </p:nvPr>
        </p:nvSpPr>
        <p:spPr>
          <a:xfrm>
            <a:off x="713225" y="2777325"/>
            <a:ext cx="3292500" cy="6219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05" name="Google Shape;105;p19"/>
          <p:cNvSpPr txBox="1">
            <a:spLocks noGrp="1"/>
          </p:cNvSpPr>
          <p:nvPr>
            <p:ph type="title" idx="2" hasCustomPrompt="1"/>
          </p:nvPr>
        </p:nvSpPr>
        <p:spPr>
          <a:xfrm>
            <a:off x="713225" y="1056950"/>
            <a:ext cx="3292500" cy="115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6000"/>
              <a:buNone/>
              <a:defRPr sz="58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06" name="Google Shape;106;p19"/>
          <p:cNvSpPr txBox="1">
            <a:spLocks noGrp="1"/>
          </p:cNvSpPr>
          <p:nvPr>
            <p:ph type="subTitle" idx="1"/>
          </p:nvPr>
        </p:nvSpPr>
        <p:spPr>
          <a:xfrm>
            <a:off x="713225" y="3434375"/>
            <a:ext cx="3292500" cy="54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53"/>
        <p:cNvGrpSpPr/>
        <p:nvPr/>
      </p:nvGrpSpPr>
      <p:grpSpPr>
        <a:xfrm>
          <a:off x="0" y="0"/>
          <a:ext cx="0" cy="0"/>
          <a:chOff x="0" y="0"/>
          <a:chExt cx="0" cy="0"/>
        </a:xfrm>
      </p:grpSpPr>
      <p:sp>
        <p:nvSpPr>
          <p:cNvPr id="154" name="Google Shape;154;p27"/>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6" name="Google Shape;156;p27"/>
          <p:cNvSpPr txBox="1">
            <a:spLocks noGrp="1"/>
          </p:cNvSpPr>
          <p:nvPr>
            <p:ph type="title" idx="2"/>
          </p:nvPr>
        </p:nvSpPr>
        <p:spPr>
          <a:xfrm>
            <a:off x="1488910" y="1654388"/>
            <a:ext cx="26847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57" name="Google Shape;157;p27"/>
          <p:cNvSpPr txBox="1">
            <a:spLocks noGrp="1"/>
          </p:cNvSpPr>
          <p:nvPr>
            <p:ph type="subTitle" idx="1"/>
          </p:nvPr>
        </p:nvSpPr>
        <p:spPr>
          <a:xfrm>
            <a:off x="1488910" y="2001225"/>
            <a:ext cx="222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8" name="Google Shape;158;p27"/>
          <p:cNvSpPr txBox="1">
            <a:spLocks noGrp="1"/>
          </p:cNvSpPr>
          <p:nvPr>
            <p:ph type="title" idx="3"/>
          </p:nvPr>
        </p:nvSpPr>
        <p:spPr>
          <a:xfrm>
            <a:off x="4972631" y="1654397"/>
            <a:ext cx="2685000" cy="28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59" name="Google Shape;159;p27"/>
          <p:cNvSpPr txBox="1">
            <a:spLocks noGrp="1"/>
          </p:cNvSpPr>
          <p:nvPr>
            <p:ph type="subTitle" idx="4"/>
          </p:nvPr>
        </p:nvSpPr>
        <p:spPr>
          <a:xfrm>
            <a:off x="5431331" y="2001225"/>
            <a:ext cx="22263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0" name="Google Shape;160;p27"/>
          <p:cNvSpPr txBox="1">
            <a:spLocks noGrp="1"/>
          </p:cNvSpPr>
          <p:nvPr>
            <p:ph type="title" idx="5"/>
          </p:nvPr>
        </p:nvSpPr>
        <p:spPr>
          <a:xfrm>
            <a:off x="1488900" y="3449825"/>
            <a:ext cx="27756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61" name="Google Shape;161;p27"/>
          <p:cNvSpPr txBox="1">
            <a:spLocks noGrp="1"/>
          </p:cNvSpPr>
          <p:nvPr>
            <p:ph type="subTitle" idx="6"/>
          </p:nvPr>
        </p:nvSpPr>
        <p:spPr>
          <a:xfrm>
            <a:off x="1488910" y="3796750"/>
            <a:ext cx="222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2" name="Google Shape;162;p27"/>
          <p:cNvSpPr txBox="1">
            <a:spLocks noGrp="1"/>
          </p:cNvSpPr>
          <p:nvPr>
            <p:ph type="title" idx="7"/>
          </p:nvPr>
        </p:nvSpPr>
        <p:spPr>
          <a:xfrm>
            <a:off x="4972631" y="3449856"/>
            <a:ext cx="2685000" cy="28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63" name="Google Shape;163;p27"/>
          <p:cNvSpPr txBox="1">
            <a:spLocks noGrp="1"/>
          </p:cNvSpPr>
          <p:nvPr>
            <p:ph type="subTitle" idx="8"/>
          </p:nvPr>
        </p:nvSpPr>
        <p:spPr>
          <a:xfrm>
            <a:off x="5431331" y="3796775"/>
            <a:ext cx="22263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5">
  <p:cSld name="CUSTOM_1_1_2">
    <p:spTree>
      <p:nvGrpSpPr>
        <p:cNvPr id="1" name="Shape 254"/>
        <p:cNvGrpSpPr/>
        <p:nvPr/>
      </p:nvGrpSpPr>
      <p:grpSpPr>
        <a:xfrm>
          <a:off x="0" y="0"/>
          <a:ext cx="0" cy="0"/>
          <a:chOff x="0" y="0"/>
          <a:chExt cx="0" cy="0"/>
        </a:xfrm>
      </p:grpSpPr>
      <p:sp>
        <p:nvSpPr>
          <p:cNvPr id="255" name="Google Shape;255;p37"/>
          <p:cNvSpPr/>
          <p:nvPr/>
        </p:nvSpPr>
        <p:spPr>
          <a:xfrm>
            <a:off x="2955900" y="0"/>
            <a:ext cx="3232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7"/>
          <p:cNvSpPr txBox="1">
            <a:spLocks noGrp="1"/>
          </p:cNvSpPr>
          <p:nvPr>
            <p:ph type="subTitle" idx="1"/>
          </p:nvPr>
        </p:nvSpPr>
        <p:spPr>
          <a:xfrm>
            <a:off x="3507300" y="2564950"/>
            <a:ext cx="2129400" cy="140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37"/>
          <p:cNvSpPr txBox="1">
            <a:spLocks noGrp="1"/>
          </p:cNvSpPr>
          <p:nvPr>
            <p:ph type="title"/>
          </p:nvPr>
        </p:nvSpPr>
        <p:spPr>
          <a:xfrm>
            <a:off x="3507300" y="1523175"/>
            <a:ext cx="2129400" cy="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CUSTOM_3">
    <p:spTree>
      <p:nvGrpSpPr>
        <p:cNvPr id="1" name="Shape 279"/>
        <p:cNvGrpSpPr/>
        <p:nvPr/>
      </p:nvGrpSpPr>
      <p:grpSpPr>
        <a:xfrm>
          <a:off x="0" y="0"/>
          <a:ext cx="0" cy="0"/>
          <a:chOff x="0" y="0"/>
          <a:chExt cx="0" cy="0"/>
        </a:xfrm>
      </p:grpSpPr>
      <p:sp>
        <p:nvSpPr>
          <p:cNvPr id="280" name="Google Shape;280;p41"/>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2" name="Google Shape;282;p41"/>
          <p:cNvSpPr txBox="1">
            <a:spLocks noGrp="1"/>
          </p:cNvSpPr>
          <p:nvPr>
            <p:ph type="title" idx="2"/>
          </p:nvPr>
        </p:nvSpPr>
        <p:spPr>
          <a:xfrm>
            <a:off x="1185826" y="1998975"/>
            <a:ext cx="25806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83" name="Google Shape;283;p41"/>
          <p:cNvSpPr txBox="1">
            <a:spLocks noGrp="1"/>
          </p:cNvSpPr>
          <p:nvPr>
            <p:ph type="subTitle" idx="1"/>
          </p:nvPr>
        </p:nvSpPr>
        <p:spPr>
          <a:xfrm>
            <a:off x="1185850" y="2420646"/>
            <a:ext cx="2580600" cy="172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284" name="Google Shape;284;p41"/>
          <p:cNvSpPr txBox="1">
            <a:spLocks noGrp="1"/>
          </p:cNvSpPr>
          <p:nvPr>
            <p:ph type="title" idx="3"/>
          </p:nvPr>
        </p:nvSpPr>
        <p:spPr>
          <a:xfrm>
            <a:off x="5377555" y="1998975"/>
            <a:ext cx="25806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85" name="Google Shape;285;p41"/>
          <p:cNvSpPr txBox="1">
            <a:spLocks noGrp="1"/>
          </p:cNvSpPr>
          <p:nvPr>
            <p:ph type="subTitle" idx="4"/>
          </p:nvPr>
        </p:nvSpPr>
        <p:spPr>
          <a:xfrm>
            <a:off x="5377575" y="2420646"/>
            <a:ext cx="2580600" cy="172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Tree>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3">
  <p:cSld name="CUSTOM_3_1">
    <p:spTree>
      <p:nvGrpSpPr>
        <p:cNvPr id="1" name="Shape 286"/>
        <p:cNvGrpSpPr/>
        <p:nvPr/>
      </p:nvGrpSpPr>
      <p:grpSpPr>
        <a:xfrm>
          <a:off x="0" y="0"/>
          <a:ext cx="0" cy="0"/>
          <a:chOff x="0" y="0"/>
          <a:chExt cx="0" cy="0"/>
        </a:xfrm>
      </p:grpSpPr>
      <p:sp>
        <p:nvSpPr>
          <p:cNvPr id="287" name="Google Shape;287;p42"/>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9" name="Google Shape;289;p42"/>
          <p:cNvSpPr txBox="1">
            <a:spLocks noGrp="1"/>
          </p:cNvSpPr>
          <p:nvPr>
            <p:ph type="title" idx="2"/>
          </p:nvPr>
        </p:nvSpPr>
        <p:spPr>
          <a:xfrm>
            <a:off x="888823" y="2366904"/>
            <a:ext cx="61308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90" name="Google Shape;290;p42"/>
          <p:cNvSpPr txBox="1">
            <a:spLocks noGrp="1"/>
          </p:cNvSpPr>
          <p:nvPr>
            <p:ph type="subTitle" idx="1"/>
          </p:nvPr>
        </p:nvSpPr>
        <p:spPr>
          <a:xfrm>
            <a:off x="888825" y="1540410"/>
            <a:ext cx="6130800" cy="73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1" name="Google Shape;291;p42"/>
          <p:cNvSpPr txBox="1">
            <a:spLocks noGrp="1"/>
          </p:cNvSpPr>
          <p:nvPr>
            <p:ph type="title" idx="3"/>
          </p:nvPr>
        </p:nvSpPr>
        <p:spPr>
          <a:xfrm>
            <a:off x="2124314" y="4130551"/>
            <a:ext cx="61308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92" name="Google Shape;292;p42"/>
          <p:cNvSpPr txBox="1">
            <a:spLocks noGrp="1"/>
          </p:cNvSpPr>
          <p:nvPr>
            <p:ph type="subTitle" idx="4"/>
          </p:nvPr>
        </p:nvSpPr>
        <p:spPr>
          <a:xfrm>
            <a:off x="2124325" y="3310388"/>
            <a:ext cx="6130800" cy="73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transition spd="slow">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4">
  <p:cSld name="CUSTOM_3_1_1">
    <p:spTree>
      <p:nvGrpSpPr>
        <p:cNvPr id="1" name="Shape 293"/>
        <p:cNvGrpSpPr/>
        <p:nvPr/>
      </p:nvGrpSpPr>
      <p:grpSpPr>
        <a:xfrm>
          <a:off x="0" y="0"/>
          <a:ext cx="0" cy="0"/>
          <a:chOff x="0" y="0"/>
          <a:chExt cx="0" cy="0"/>
        </a:xfrm>
      </p:grpSpPr>
      <p:sp>
        <p:nvSpPr>
          <p:cNvPr id="294" name="Google Shape;294;p43"/>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6" name="Google Shape;296;p43"/>
          <p:cNvSpPr txBox="1">
            <a:spLocks noGrp="1"/>
          </p:cNvSpPr>
          <p:nvPr>
            <p:ph type="body" idx="1"/>
          </p:nvPr>
        </p:nvSpPr>
        <p:spPr>
          <a:xfrm>
            <a:off x="1231050" y="2024429"/>
            <a:ext cx="3322200" cy="16701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297" name="Google Shape;297;p43"/>
          <p:cNvSpPr/>
          <p:nvPr/>
        </p:nvSpPr>
        <p:spPr>
          <a:xfrm>
            <a:off x="0" y="2024425"/>
            <a:ext cx="1043400" cy="167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3"/>
          <p:cNvSpPr/>
          <p:nvPr/>
        </p:nvSpPr>
        <p:spPr>
          <a:xfrm>
            <a:off x="0" y="4600550"/>
            <a:ext cx="91440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3"/>
          <p:cNvSpPr txBox="1">
            <a:spLocks noGrp="1"/>
          </p:cNvSpPr>
          <p:nvPr>
            <p:ph type="body" idx="2"/>
          </p:nvPr>
        </p:nvSpPr>
        <p:spPr>
          <a:xfrm>
            <a:off x="4590750" y="2024429"/>
            <a:ext cx="3322200" cy="1670100"/>
          </a:xfrm>
          <a:prstGeom prst="rect">
            <a:avLst/>
          </a:prstGeom>
        </p:spPr>
        <p:txBody>
          <a:bodyPr spcFirstLastPara="1" wrap="square" lIns="91425" tIns="91425" rIns="91425" bIns="91425" anchor="t" anchorCtr="0">
            <a:noAutofit/>
          </a:bodyPr>
          <a:lstStyle>
            <a:lvl1pPr marL="457200" lvl="0" indent="-317500" algn="r" rtl="0">
              <a:lnSpc>
                <a:spcPct val="115000"/>
              </a:lnSpc>
              <a:spcBef>
                <a:spcPts val="0"/>
              </a:spcBef>
              <a:spcAft>
                <a:spcPts val="0"/>
              </a:spcAft>
              <a:buClr>
                <a:srgbClr val="434343"/>
              </a:buClr>
              <a:buSzPts val="1400"/>
              <a:buChar char="●"/>
              <a:defRPr sz="1400"/>
            </a:lvl1pPr>
            <a:lvl2pPr marL="914400" lvl="1" indent="-317500" algn="r" rtl="0">
              <a:lnSpc>
                <a:spcPct val="115000"/>
              </a:lnSpc>
              <a:spcBef>
                <a:spcPts val="0"/>
              </a:spcBef>
              <a:spcAft>
                <a:spcPts val="0"/>
              </a:spcAft>
              <a:buClr>
                <a:srgbClr val="434343"/>
              </a:buClr>
              <a:buSzPts val="1400"/>
              <a:buChar char="○"/>
              <a:defRPr>
                <a:solidFill>
                  <a:srgbClr val="434343"/>
                </a:solidFill>
              </a:defRPr>
            </a:lvl2pPr>
            <a:lvl3pPr marL="1371600" lvl="2" indent="-317500" algn="r" rtl="0">
              <a:lnSpc>
                <a:spcPct val="115000"/>
              </a:lnSpc>
              <a:spcBef>
                <a:spcPts val="0"/>
              </a:spcBef>
              <a:spcAft>
                <a:spcPts val="0"/>
              </a:spcAft>
              <a:buClr>
                <a:srgbClr val="434343"/>
              </a:buClr>
              <a:buSzPts val="1400"/>
              <a:buChar char="■"/>
              <a:defRPr>
                <a:solidFill>
                  <a:srgbClr val="434343"/>
                </a:solidFill>
              </a:defRPr>
            </a:lvl3pPr>
            <a:lvl4pPr marL="1828800" lvl="3" indent="-317500" algn="r" rtl="0">
              <a:lnSpc>
                <a:spcPct val="115000"/>
              </a:lnSpc>
              <a:spcBef>
                <a:spcPts val="0"/>
              </a:spcBef>
              <a:spcAft>
                <a:spcPts val="0"/>
              </a:spcAft>
              <a:buClr>
                <a:srgbClr val="434343"/>
              </a:buClr>
              <a:buSzPts val="1400"/>
              <a:buChar char="●"/>
              <a:defRPr>
                <a:solidFill>
                  <a:srgbClr val="434343"/>
                </a:solidFill>
              </a:defRPr>
            </a:lvl4pPr>
            <a:lvl5pPr marL="2286000" lvl="4" indent="-317500" algn="r" rtl="0">
              <a:lnSpc>
                <a:spcPct val="115000"/>
              </a:lnSpc>
              <a:spcBef>
                <a:spcPts val="0"/>
              </a:spcBef>
              <a:spcAft>
                <a:spcPts val="0"/>
              </a:spcAft>
              <a:buClr>
                <a:srgbClr val="434343"/>
              </a:buClr>
              <a:buSzPts val="1400"/>
              <a:buChar char="○"/>
              <a:defRPr>
                <a:solidFill>
                  <a:srgbClr val="434343"/>
                </a:solidFill>
              </a:defRPr>
            </a:lvl5pPr>
            <a:lvl6pPr marL="2743200" lvl="5" indent="-317500" algn="r" rtl="0">
              <a:lnSpc>
                <a:spcPct val="115000"/>
              </a:lnSpc>
              <a:spcBef>
                <a:spcPts val="0"/>
              </a:spcBef>
              <a:spcAft>
                <a:spcPts val="0"/>
              </a:spcAft>
              <a:buClr>
                <a:srgbClr val="434343"/>
              </a:buClr>
              <a:buSzPts val="1400"/>
              <a:buChar char="■"/>
              <a:defRPr>
                <a:solidFill>
                  <a:srgbClr val="434343"/>
                </a:solidFill>
              </a:defRPr>
            </a:lvl6pPr>
            <a:lvl7pPr marL="3200400" lvl="6" indent="-317500" algn="r" rtl="0">
              <a:lnSpc>
                <a:spcPct val="115000"/>
              </a:lnSpc>
              <a:spcBef>
                <a:spcPts val="0"/>
              </a:spcBef>
              <a:spcAft>
                <a:spcPts val="0"/>
              </a:spcAft>
              <a:buClr>
                <a:srgbClr val="434343"/>
              </a:buClr>
              <a:buSzPts val="1400"/>
              <a:buChar char="●"/>
              <a:defRPr>
                <a:solidFill>
                  <a:srgbClr val="434343"/>
                </a:solidFill>
              </a:defRPr>
            </a:lvl7pPr>
            <a:lvl8pPr marL="3657600" lvl="7" indent="-317500" algn="r" rtl="0">
              <a:lnSpc>
                <a:spcPct val="115000"/>
              </a:lnSpc>
              <a:spcBef>
                <a:spcPts val="0"/>
              </a:spcBef>
              <a:spcAft>
                <a:spcPts val="0"/>
              </a:spcAft>
              <a:buClr>
                <a:srgbClr val="434343"/>
              </a:buClr>
              <a:buSzPts val="1400"/>
              <a:buChar char="○"/>
              <a:defRPr>
                <a:solidFill>
                  <a:srgbClr val="434343"/>
                </a:solidFill>
              </a:defRPr>
            </a:lvl8pPr>
            <a:lvl9pPr marL="4114800" lvl="8" indent="-317500" algn="r"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300" name="Google Shape;300;p43"/>
          <p:cNvSpPr/>
          <p:nvPr/>
        </p:nvSpPr>
        <p:spPr>
          <a:xfrm>
            <a:off x="8100600" y="2024425"/>
            <a:ext cx="1043400" cy="167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4_1">
    <p:spTree>
      <p:nvGrpSpPr>
        <p:cNvPr id="1" name="Shape 332"/>
        <p:cNvGrpSpPr/>
        <p:nvPr/>
      </p:nvGrpSpPr>
      <p:grpSpPr>
        <a:xfrm>
          <a:off x="0" y="0"/>
          <a:ext cx="0" cy="0"/>
          <a:chOff x="0" y="0"/>
          <a:chExt cx="0" cy="0"/>
        </a:xfrm>
      </p:grpSpPr>
      <p:sp>
        <p:nvSpPr>
          <p:cNvPr id="333" name="Google Shape;333;p49"/>
          <p:cNvSpPr/>
          <p:nvPr/>
        </p:nvSpPr>
        <p:spPr>
          <a:xfrm rot="-5400000">
            <a:off x="-2033250" y="2033550"/>
            <a:ext cx="51432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9"/>
          <p:cNvSpPr/>
          <p:nvPr/>
        </p:nvSpPr>
        <p:spPr>
          <a:xfrm rot="-5400000">
            <a:off x="6300900" y="2300006"/>
            <a:ext cx="51432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5041900" y="2548725"/>
            <a:ext cx="2687100" cy="621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4932950" y="1165925"/>
            <a:ext cx="4211100" cy="11568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6000"/>
              <a:buNone/>
              <a:defRPr sz="58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5041900" y="3205775"/>
            <a:ext cx="2687100" cy="54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p:nvPr/>
        </p:nvSpPr>
        <p:spPr>
          <a:xfrm>
            <a:off x="0" y="0"/>
            <a:ext cx="4571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 name="Google Shape;24;p5"/>
          <p:cNvSpPr txBox="1">
            <a:spLocks noGrp="1"/>
          </p:cNvSpPr>
          <p:nvPr>
            <p:ph type="title" idx="2"/>
          </p:nvPr>
        </p:nvSpPr>
        <p:spPr>
          <a:xfrm>
            <a:off x="1352014" y="2958650"/>
            <a:ext cx="25929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5" name="Google Shape;25;p5"/>
          <p:cNvSpPr txBox="1">
            <a:spLocks noGrp="1"/>
          </p:cNvSpPr>
          <p:nvPr>
            <p:ph type="subTitle" idx="1"/>
          </p:nvPr>
        </p:nvSpPr>
        <p:spPr>
          <a:xfrm>
            <a:off x="1352025" y="3381675"/>
            <a:ext cx="2592900" cy="834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 name="Google Shape;26;p5"/>
          <p:cNvSpPr txBox="1">
            <a:spLocks noGrp="1"/>
          </p:cNvSpPr>
          <p:nvPr>
            <p:ph type="title" idx="3"/>
          </p:nvPr>
        </p:nvSpPr>
        <p:spPr>
          <a:xfrm>
            <a:off x="5199089" y="2958650"/>
            <a:ext cx="2592900" cy="28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7" name="Google Shape;27;p5"/>
          <p:cNvSpPr txBox="1">
            <a:spLocks noGrp="1"/>
          </p:cNvSpPr>
          <p:nvPr>
            <p:ph type="subTitle" idx="4"/>
          </p:nvPr>
        </p:nvSpPr>
        <p:spPr>
          <a:xfrm>
            <a:off x="5199100" y="3381675"/>
            <a:ext cx="2592900" cy="83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1212300" y="1404850"/>
            <a:ext cx="3322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7"/>
          <p:cNvSpPr txBox="1">
            <a:spLocks noGrp="1"/>
          </p:cNvSpPr>
          <p:nvPr>
            <p:ph type="body" idx="1"/>
          </p:nvPr>
        </p:nvSpPr>
        <p:spPr>
          <a:xfrm>
            <a:off x="1212300" y="2112300"/>
            <a:ext cx="3322200" cy="16701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34" name="Google Shape;34;p7"/>
          <p:cNvSpPr/>
          <p:nvPr/>
        </p:nvSpPr>
        <p:spPr>
          <a:xfrm>
            <a:off x="-716550" y="1419700"/>
            <a:ext cx="17598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7"/>
          <p:cNvSpPr/>
          <p:nvPr/>
        </p:nvSpPr>
        <p:spPr>
          <a:xfrm>
            <a:off x="0" y="4600550"/>
            <a:ext cx="91440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p:nvPr/>
        </p:nvSpPr>
        <p:spPr>
          <a:xfrm>
            <a:off x="0" y="0"/>
            <a:ext cx="91440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2"/>
        <p:cNvGrpSpPr/>
        <p:nvPr/>
      </p:nvGrpSpPr>
      <p:grpSpPr>
        <a:xfrm>
          <a:off x="0" y="0"/>
          <a:ext cx="0" cy="0"/>
          <a:chOff x="0" y="0"/>
          <a:chExt cx="0" cy="0"/>
        </a:xfrm>
      </p:grpSpPr>
      <p:sp>
        <p:nvSpPr>
          <p:cNvPr id="53" name="Google Shape;53;p13"/>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3"/>
          <p:cNvSpPr txBox="1">
            <a:spLocks noGrp="1"/>
          </p:cNvSpPr>
          <p:nvPr>
            <p:ph type="title"/>
          </p:nvPr>
        </p:nvSpPr>
        <p:spPr>
          <a:xfrm>
            <a:off x="1890300" y="1810363"/>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5" name="Google Shape;55;p13"/>
          <p:cNvSpPr txBox="1">
            <a:spLocks noGrp="1"/>
          </p:cNvSpPr>
          <p:nvPr>
            <p:ph type="title" idx="2" hasCustomPrompt="1"/>
          </p:nvPr>
        </p:nvSpPr>
        <p:spPr>
          <a:xfrm>
            <a:off x="989738" y="2029375"/>
            <a:ext cx="8241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56" name="Google Shape;56;p13"/>
          <p:cNvSpPr txBox="1">
            <a:spLocks noGrp="1"/>
          </p:cNvSpPr>
          <p:nvPr>
            <p:ph type="subTitle" idx="1"/>
          </p:nvPr>
        </p:nvSpPr>
        <p:spPr>
          <a:xfrm>
            <a:off x="1890300" y="2157188"/>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57" name="Google Shape;57;p13"/>
          <p:cNvSpPr txBox="1">
            <a:spLocks noGrp="1"/>
          </p:cNvSpPr>
          <p:nvPr>
            <p:ph type="title" idx="3"/>
          </p:nvPr>
        </p:nvSpPr>
        <p:spPr>
          <a:xfrm>
            <a:off x="4917450" y="1810363"/>
            <a:ext cx="2336400" cy="28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8" name="Google Shape;58;p13"/>
          <p:cNvSpPr txBox="1">
            <a:spLocks noGrp="1"/>
          </p:cNvSpPr>
          <p:nvPr>
            <p:ph type="title" idx="4" hasCustomPrompt="1"/>
          </p:nvPr>
        </p:nvSpPr>
        <p:spPr>
          <a:xfrm>
            <a:off x="7330050" y="2029375"/>
            <a:ext cx="8241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59" name="Google Shape;59;p13"/>
          <p:cNvSpPr txBox="1">
            <a:spLocks noGrp="1"/>
          </p:cNvSpPr>
          <p:nvPr>
            <p:ph type="subTitle" idx="5"/>
          </p:nvPr>
        </p:nvSpPr>
        <p:spPr>
          <a:xfrm>
            <a:off x="4917450" y="2157188"/>
            <a:ext cx="2336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0" name="Google Shape;60;p13"/>
          <p:cNvSpPr txBox="1">
            <a:spLocks noGrp="1"/>
          </p:cNvSpPr>
          <p:nvPr>
            <p:ph type="title" idx="6"/>
          </p:nvPr>
        </p:nvSpPr>
        <p:spPr>
          <a:xfrm>
            <a:off x="1890100" y="3383525"/>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1" name="Google Shape;61;p13"/>
          <p:cNvSpPr txBox="1">
            <a:spLocks noGrp="1"/>
          </p:cNvSpPr>
          <p:nvPr>
            <p:ph type="title" idx="7" hasCustomPrompt="1"/>
          </p:nvPr>
        </p:nvSpPr>
        <p:spPr>
          <a:xfrm>
            <a:off x="989738" y="3602025"/>
            <a:ext cx="8241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62" name="Google Shape;62;p13"/>
          <p:cNvSpPr txBox="1">
            <a:spLocks noGrp="1"/>
          </p:cNvSpPr>
          <p:nvPr>
            <p:ph type="subTitle" idx="8"/>
          </p:nvPr>
        </p:nvSpPr>
        <p:spPr>
          <a:xfrm>
            <a:off x="1890100" y="373045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3" name="Google Shape;63;p13"/>
          <p:cNvSpPr txBox="1">
            <a:spLocks noGrp="1"/>
          </p:cNvSpPr>
          <p:nvPr>
            <p:ph type="title" idx="9"/>
          </p:nvPr>
        </p:nvSpPr>
        <p:spPr>
          <a:xfrm>
            <a:off x="4917250" y="3383525"/>
            <a:ext cx="2336400" cy="28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4" name="Google Shape;64;p13"/>
          <p:cNvSpPr txBox="1">
            <a:spLocks noGrp="1"/>
          </p:cNvSpPr>
          <p:nvPr>
            <p:ph type="title" idx="13" hasCustomPrompt="1"/>
          </p:nvPr>
        </p:nvSpPr>
        <p:spPr>
          <a:xfrm>
            <a:off x="7329901" y="3602025"/>
            <a:ext cx="8241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65" name="Google Shape;65;p13"/>
          <p:cNvSpPr txBox="1">
            <a:spLocks noGrp="1"/>
          </p:cNvSpPr>
          <p:nvPr>
            <p:ph type="subTitle" idx="14"/>
          </p:nvPr>
        </p:nvSpPr>
        <p:spPr>
          <a:xfrm>
            <a:off x="4917250" y="3730450"/>
            <a:ext cx="2336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6" name="Google Shape;66;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8"/>
        <p:cNvGrpSpPr/>
        <p:nvPr/>
      </p:nvGrpSpPr>
      <p:grpSpPr>
        <a:xfrm>
          <a:off x="0" y="0"/>
          <a:ext cx="0" cy="0"/>
          <a:chOff x="0" y="0"/>
          <a:chExt cx="0" cy="0"/>
        </a:xfrm>
      </p:grpSpPr>
      <p:sp>
        <p:nvSpPr>
          <p:cNvPr id="89" name="Google Shape;89;p15"/>
          <p:cNvSpPr/>
          <p:nvPr/>
        </p:nvSpPr>
        <p:spPr>
          <a:xfrm>
            <a:off x="0" y="2890975"/>
            <a:ext cx="9144000" cy="2252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title"/>
          </p:nvPr>
        </p:nvSpPr>
        <p:spPr>
          <a:xfrm>
            <a:off x="2290025" y="1882575"/>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1" name="Google Shape;91;p15"/>
          <p:cNvSpPr txBox="1">
            <a:spLocks noGrp="1"/>
          </p:cNvSpPr>
          <p:nvPr>
            <p:ph type="subTitle" idx="1"/>
          </p:nvPr>
        </p:nvSpPr>
        <p:spPr>
          <a:xfrm>
            <a:off x="1796100" y="597675"/>
            <a:ext cx="5551800" cy="128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2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1">
  <p:cSld name="BLANK_1_1_1">
    <p:spTree>
      <p:nvGrpSpPr>
        <p:cNvPr id="1" name="Shape 92"/>
        <p:cNvGrpSpPr/>
        <p:nvPr/>
      </p:nvGrpSpPr>
      <p:grpSpPr>
        <a:xfrm>
          <a:off x="0" y="0"/>
          <a:ext cx="0" cy="0"/>
          <a:chOff x="0" y="0"/>
          <a:chExt cx="0" cy="0"/>
        </a:xfrm>
      </p:grpSpPr>
      <p:sp>
        <p:nvSpPr>
          <p:cNvPr id="93" name="Google Shape;93;p16"/>
          <p:cNvSpPr/>
          <p:nvPr/>
        </p:nvSpPr>
        <p:spPr>
          <a:xfrm>
            <a:off x="4225700" y="175"/>
            <a:ext cx="4918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title"/>
          </p:nvPr>
        </p:nvSpPr>
        <p:spPr>
          <a:xfrm>
            <a:off x="4744375" y="3629800"/>
            <a:ext cx="36864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5" name="Google Shape;95;p16"/>
          <p:cNvSpPr txBox="1">
            <a:spLocks noGrp="1"/>
          </p:cNvSpPr>
          <p:nvPr>
            <p:ph type="subTitle" idx="1"/>
          </p:nvPr>
        </p:nvSpPr>
        <p:spPr>
          <a:xfrm>
            <a:off x="4744375" y="1314400"/>
            <a:ext cx="3686400" cy="191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200"/>
            </a:lvl1pPr>
            <a:lvl2pPr lvl="1" rtl="0">
              <a:lnSpc>
                <a:spcPct val="100000"/>
              </a:lnSpc>
              <a:spcBef>
                <a:spcPts val="0"/>
              </a:spcBef>
              <a:spcAft>
                <a:spcPts val="0"/>
              </a:spcAft>
              <a:buSzPts val="2500"/>
              <a:buNone/>
              <a:defRPr sz="2500"/>
            </a:lvl2pPr>
            <a:lvl3pPr lvl="2" rtl="0">
              <a:lnSpc>
                <a:spcPct val="100000"/>
              </a:lnSpc>
              <a:spcBef>
                <a:spcPts val="0"/>
              </a:spcBef>
              <a:spcAft>
                <a:spcPts val="0"/>
              </a:spcAft>
              <a:buSzPts val="2500"/>
              <a:buNone/>
              <a:defRPr sz="2500"/>
            </a:lvl3pPr>
            <a:lvl4pPr lvl="3" rtl="0">
              <a:lnSpc>
                <a:spcPct val="100000"/>
              </a:lnSpc>
              <a:spcBef>
                <a:spcPts val="0"/>
              </a:spcBef>
              <a:spcAft>
                <a:spcPts val="0"/>
              </a:spcAft>
              <a:buSzPts val="2500"/>
              <a:buNone/>
              <a:defRPr sz="2500"/>
            </a:lvl4pPr>
            <a:lvl5pPr lvl="4" rtl="0">
              <a:lnSpc>
                <a:spcPct val="100000"/>
              </a:lnSpc>
              <a:spcBef>
                <a:spcPts val="0"/>
              </a:spcBef>
              <a:spcAft>
                <a:spcPts val="0"/>
              </a:spcAft>
              <a:buSzPts val="2500"/>
              <a:buNone/>
              <a:defRPr sz="2500"/>
            </a:lvl5pPr>
            <a:lvl6pPr lvl="5" rtl="0">
              <a:lnSpc>
                <a:spcPct val="100000"/>
              </a:lnSpc>
              <a:spcBef>
                <a:spcPts val="0"/>
              </a:spcBef>
              <a:spcAft>
                <a:spcPts val="0"/>
              </a:spcAft>
              <a:buSzPts val="2500"/>
              <a:buNone/>
              <a:defRPr sz="2500"/>
            </a:lvl6pPr>
            <a:lvl7pPr lvl="6" rtl="0">
              <a:lnSpc>
                <a:spcPct val="100000"/>
              </a:lnSpc>
              <a:spcBef>
                <a:spcPts val="0"/>
              </a:spcBef>
              <a:spcAft>
                <a:spcPts val="0"/>
              </a:spcAft>
              <a:buSzPts val="2500"/>
              <a:buNone/>
              <a:defRPr sz="2500"/>
            </a:lvl7pPr>
            <a:lvl8pPr lvl="7" rtl="0">
              <a:lnSpc>
                <a:spcPct val="100000"/>
              </a:lnSpc>
              <a:spcBef>
                <a:spcPts val="0"/>
              </a:spcBef>
              <a:spcAft>
                <a:spcPts val="0"/>
              </a:spcAft>
              <a:buSzPts val="2500"/>
              <a:buNone/>
              <a:defRPr sz="2500"/>
            </a:lvl8pPr>
            <a:lvl9pPr lvl="8" rtl="0">
              <a:lnSpc>
                <a:spcPct val="100000"/>
              </a:lnSpc>
              <a:spcBef>
                <a:spcPts val="0"/>
              </a:spcBef>
              <a:spcAft>
                <a:spcPts val="0"/>
              </a:spcAft>
              <a:buSzPts val="2500"/>
              <a:buNone/>
              <a:defRPr sz="2500"/>
            </a:lvl9pPr>
          </a:lstStyle>
          <a:p>
            <a:endParaRPr/>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1pPr>
            <a:lvl2pPr lvl="1"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2pPr>
            <a:lvl3pPr lvl="2"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3pPr>
            <a:lvl4pPr lvl="3"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4pPr>
            <a:lvl5pPr lvl="4"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5pPr>
            <a:lvl6pPr lvl="5"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6pPr>
            <a:lvl7pPr lvl="6"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7pPr>
            <a:lvl8pPr lvl="7"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8pPr>
            <a:lvl9pPr lvl="8"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8" r:id="rId6"/>
    <p:sldLayoutId id="2147483659" r:id="rId7"/>
    <p:sldLayoutId id="2147483661" r:id="rId8"/>
    <p:sldLayoutId id="2147483662" r:id="rId9"/>
    <p:sldLayoutId id="2147483665" r:id="rId10"/>
    <p:sldLayoutId id="2147483673" r:id="rId11"/>
    <p:sldLayoutId id="2147483683" r:id="rId12"/>
    <p:sldLayoutId id="2147483687" r:id="rId13"/>
    <p:sldLayoutId id="2147483688" r:id="rId14"/>
    <p:sldLayoutId id="2147483689" r:id="rId15"/>
    <p:sldLayoutId id="2147483695" r:id="rId16"/>
  </p:sldLayoutIdLst>
  <p:transition spd="slow">
    <p:push/>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hyperlink" Target="https://viindoo.com/vi/blog/quan-tri-doanh-nghiep-3/quan-ly-du-an-agile-bang-cong-nghe-so-127" TargetMode="External"/><Relationship Id="rId7" Type="http://schemas.openxmlformats.org/officeDocument/2006/relationships/hyperlink" Target="https://www.productboard.com/glossary/agile-values/"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hyperlink" Target="https://businesswiki.codx.vn/phuong-phap-agile/" TargetMode="External"/><Relationship Id="rId5" Type="http://schemas.openxmlformats.org/officeDocument/2006/relationships/hyperlink" Target="https://topdev.vn/blog/tuyen-ngon-cua-agile/" TargetMode="External"/><Relationship Id="rId4" Type="http://schemas.openxmlformats.org/officeDocument/2006/relationships/hyperlink" Target="https://vn.got-it.ai/blog/agile-la-gi-nhung-ly-thuyet-co-ban-ve-agile-trong-phat-trien-phan-mem"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viindoo.com/vi/blog/quan-tri-doanh-nghiep-3/mo-hinh-agile-la-gi-uu-nhuoc-diem-va-cach-trien-khai-hieu-qua-516"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hyperlink" Target="https://vn.got-it.ai/blog/5-phuong-phap-agile-pho-bien-trong-phat-trien-phan-mem-ma-ban-nen-biet" TargetMode="External"/><Relationship Id="rId5" Type="http://schemas.openxmlformats.org/officeDocument/2006/relationships/hyperlink" Target="https://viindoo.com/vi/blog/quan-tri-doanh-nghiep-3/agile-vs-waterfall-300" TargetMode="External"/><Relationship Id="rId4" Type="http://schemas.openxmlformats.org/officeDocument/2006/relationships/hyperlink" Target="https://fastwork.vn/agile-la-gi/#Cac_loai_du_an_phu_hop_de_trien_khai_Agile_la_gi"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35.gif"/><Relationship Id="rId4" Type="http://schemas.openxmlformats.org/officeDocument/2006/relationships/image" Target="../media/image34.gif"/></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6"/>
          <p:cNvSpPr txBox="1">
            <a:spLocks noGrp="1"/>
          </p:cNvSpPr>
          <p:nvPr>
            <p:ph type="ctrTitle"/>
          </p:nvPr>
        </p:nvSpPr>
        <p:spPr>
          <a:xfrm>
            <a:off x="4798924" y="414337"/>
            <a:ext cx="4098813" cy="1519753"/>
          </a:xfrm>
          <a:prstGeom prst="rect">
            <a:avLst/>
          </a:prstGeom>
        </p:spPr>
        <p:txBody>
          <a:bodyPr spcFirstLastPara="1" wrap="square" lIns="91425" tIns="91425" rIns="91425" bIns="91425" anchor="ctr" anchorCtr="0">
            <a:noAutofit/>
          </a:bodyPr>
          <a:lstStyle/>
          <a:p>
            <a:pPr lvl="0" algn="ctr"/>
            <a:r>
              <a:rPr lang="en-US" sz="3200" err="1">
                <a:latin typeface="+mj-lt"/>
                <a:cs typeface="Times New Roman" panose="02020603050405020304" pitchFamily="18" charset="0"/>
              </a:rPr>
              <a:t>Quản</a:t>
            </a:r>
            <a:r>
              <a:rPr lang="en-US" sz="3200">
                <a:latin typeface="+mj-lt"/>
                <a:cs typeface="Times New Roman" panose="02020603050405020304" pitchFamily="18" charset="0"/>
              </a:rPr>
              <a:t> </a:t>
            </a:r>
            <a:r>
              <a:rPr lang="en-US" sz="3200" err="1">
                <a:latin typeface="+mj-lt"/>
                <a:cs typeface="Times New Roman" panose="02020603050405020304" pitchFamily="18" charset="0"/>
              </a:rPr>
              <a:t>lý</a:t>
            </a:r>
            <a:r>
              <a:rPr lang="en-US" sz="3200">
                <a:latin typeface="+mj-lt"/>
                <a:cs typeface="Times New Roman" panose="02020603050405020304" pitchFamily="18" charset="0"/>
              </a:rPr>
              <a:t> </a:t>
            </a:r>
            <a:r>
              <a:rPr lang="en-US" sz="3200" err="1">
                <a:latin typeface="+mj-lt"/>
                <a:cs typeface="Times New Roman" panose="02020603050405020304" pitchFamily="18" charset="0"/>
              </a:rPr>
              <a:t>dự</a:t>
            </a:r>
            <a:r>
              <a:rPr lang="en-US" sz="3200">
                <a:latin typeface="+mj-lt"/>
                <a:cs typeface="Times New Roman" panose="02020603050405020304" pitchFamily="18" charset="0"/>
              </a:rPr>
              <a:t> </a:t>
            </a:r>
            <a:r>
              <a:rPr lang="en-US" sz="3200" err="1">
                <a:latin typeface="+mj-lt"/>
                <a:cs typeface="Times New Roman" panose="02020603050405020304" pitchFamily="18" charset="0"/>
              </a:rPr>
              <a:t>án</a:t>
            </a:r>
            <a:r>
              <a:rPr lang="en-US" sz="3200">
                <a:latin typeface="+mj-lt"/>
                <a:cs typeface="Times New Roman" panose="02020603050405020304" pitchFamily="18" charset="0"/>
              </a:rPr>
              <a:t> </a:t>
            </a:r>
            <a:r>
              <a:rPr lang="en-US" sz="3200" err="1">
                <a:latin typeface="+mj-lt"/>
                <a:cs typeface="Times New Roman" panose="02020603050405020304" pitchFamily="18" charset="0"/>
              </a:rPr>
              <a:t>công</a:t>
            </a:r>
            <a:r>
              <a:rPr lang="en-US" sz="3200">
                <a:latin typeface="+mj-lt"/>
                <a:cs typeface="Times New Roman" panose="02020603050405020304" pitchFamily="18" charset="0"/>
              </a:rPr>
              <a:t> </a:t>
            </a:r>
            <a:r>
              <a:rPr lang="en-US" sz="3200" err="1">
                <a:latin typeface="+mj-lt"/>
                <a:cs typeface="Times New Roman" panose="02020603050405020304" pitchFamily="18" charset="0"/>
              </a:rPr>
              <a:t>nghệ</a:t>
            </a:r>
            <a:r>
              <a:rPr lang="en-US" sz="3200">
                <a:latin typeface="+mj-lt"/>
                <a:cs typeface="Times New Roman" panose="02020603050405020304" pitchFamily="18" charset="0"/>
              </a:rPr>
              <a:t> </a:t>
            </a:r>
            <a:r>
              <a:rPr lang="en-US" sz="3200" err="1">
                <a:latin typeface="+mj-lt"/>
                <a:cs typeface="Times New Roman" panose="02020603050405020304" pitchFamily="18" charset="0"/>
              </a:rPr>
              <a:t>thông</a:t>
            </a:r>
            <a:r>
              <a:rPr lang="en-US" sz="3200">
                <a:latin typeface="+mj-lt"/>
                <a:cs typeface="Times New Roman" panose="02020603050405020304" pitchFamily="18" charset="0"/>
              </a:rPr>
              <a:t> tin</a:t>
            </a:r>
            <a:endParaRPr sz="3200">
              <a:latin typeface="+mj-lt"/>
              <a:cs typeface="Times New Roman" panose="02020603050405020304" pitchFamily="18" charset="0"/>
            </a:endParaRPr>
          </a:p>
        </p:txBody>
      </p:sp>
      <p:pic>
        <p:nvPicPr>
          <p:cNvPr id="353" name="Google Shape;353;p56"/>
          <p:cNvPicPr preferRelativeResize="0"/>
          <p:nvPr/>
        </p:nvPicPr>
        <p:blipFill>
          <a:blip r:embed="rId3">
            <a:alphaModFix/>
          </a:blip>
          <a:stretch>
            <a:fillRect/>
          </a:stretch>
        </p:blipFill>
        <p:spPr>
          <a:xfrm>
            <a:off x="542950" y="670675"/>
            <a:ext cx="3802125" cy="3802125"/>
          </a:xfrm>
          <a:prstGeom prst="rect">
            <a:avLst/>
          </a:prstGeom>
          <a:noFill/>
          <a:ln>
            <a:noFill/>
          </a:ln>
        </p:spPr>
      </p:pic>
      <p:sp>
        <p:nvSpPr>
          <p:cNvPr id="354" name="Google Shape;354;p56"/>
          <p:cNvSpPr/>
          <p:nvPr/>
        </p:nvSpPr>
        <p:spPr>
          <a:xfrm>
            <a:off x="5350642" y="2876467"/>
            <a:ext cx="2995371"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6"/>
          <p:cNvSpPr/>
          <p:nvPr/>
        </p:nvSpPr>
        <p:spPr>
          <a:xfrm>
            <a:off x="0" y="402425"/>
            <a:ext cx="8541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51;p56">
            <a:extLst>
              <a:ext uri="{FF2B5EF4-FFF2-40B4-BE49-F238E27FC236}">
                <a16:creationId xmlns:a16="http://schemas.microsoft.com/office/drawing/2014/main" id="{7BCB4C6B-282C-BA3A-F6C7-DFA2A96DFBFA}"/>
              </a:ext>
            </a:extLst>
          </p:cNvPr>
          <p:cNvSpPr txBox="1">
            <a:spLocks/>
          </p:cNvSpPr>
          <p:nvPr/>
        </p:nvSpPr>
        <p:spPr>
          <a:xfrm>
            <a:off x="4798924" y="3209411"/>
            <a:ext cx="4098813" cy="9179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jalla One"/>
              <a:buNone/>
              <a:defRPr sz="4800" b="1" i="0" u="none" strike="noStrike" cap="none">
                <a:solidFill>
                  <a:schemeClr val="dk1"/>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5200"/>
              <a:buFont typeface="Fjalla One"/>
              <a:buNone/>
              <a:defRPr sz="5200" b="1" i="0" u="none" strike="noStrike" cap="none">
                <a:solidFill>
                  <a:schemeClr val="dk1"/>
                </a:solidFill>
                <a:latin typeface="Fjalla One"/>
                <a:ea typeface="Fjalla One"/>
                <a:cs typeface="Fjalla One"/>
                <a:sym typeface="Fjalla One"/>
              </a:defRPr>
            </a:lvl2pPr>
            <a:lvl3pPr marR="0" lvl="2" algn="ctr" rtl="0">
              <a:lnSpc>
                <a:spcPct val="100000"/>
              </a:lnSpc>
              <a:spcBef>
                <a:spcPts val="0"/>
              </a:spcBef>
              <a:spcAft>
                <a:spcPts val="0"/>
              </a:spcAft>
              <a:buClr>
                <a:schemeClr val="dk1"/>
              </a:buClr>
              <a:buSzPts val="5200"/>
              <a:buFont typeface="Fjalla One"/>
              <a:buNone/>
              <a:defRPr sz="5200" b="1" i="0" u="none" strike="noStrike" cap="none">
                <a:solidFill>
                  <a:schemeClr val="dk1"/>
                </a:solidFill>
                <a:latin typeface="Fjalla One"/>
                <a:ea typeface="Fjalla One"/>
                <a:cs typeface="Fjalla One"/>
                <a:sym typeface="Fjalla One"/>
              </a:defRPr>
            </a:lvl3pPr>
            <a:lvl4pPr marR="0" lvl="3" algn="ctr" rtl="0">
              <a:lnSpc>
                <a:spcPct val="100000"/>
              </a:lnSpc>
              <a:spcBef>
                <a:spcPts val="0"/>
              </a:spcBef>
              <a:spcAft>
                <a:spcPts val="0"/>
              </a:spcAft>
              <a:buClr>
                <a:schemeClr val="dk1"/>
              </a:buClr>
              <a:buSzPts val="5200"/>
              <a:buFont typeface="Fjalla One"/>
              <a:buNone/>
              <a:defRPr sz="5200" b="1" i="0" u="none" strike="noStrike" cap="none">
                <a:solidFill>
                  <a:schemeClr val="dk1"/>
                </a:solidFill>
                <a:latin typeface="Fjalla One"/>
                <a:ea typeface="Fjalla One"/>
                <a:cs typeface="Fjalla One"/>
                <a:sym typeface="Fjalla One"/>
              </a:defRPr>
            </a:lvl4pPr>
            <a:lvl5pPr marR="0" lvl="4" algn="ctr" rtl="0">
              <a:lnSpc>
                <a:spcPct val="100000"/>
              </a:lnSpc>
              <a:spcBef>
                <a:spcPts val="0"/>
              </a:spcBef>
              <a:spcAft>
                <a:spcPts val="0"/>
              </a:spcAft>
              <a:buClr>
                <a:schemeClr val="dk1"/>
              </a:buClr>
              <a:buSzPts val="5200"/>
              <a:buFont typeface="Fjalla One"/>
              <a:buNone/>
              <a:defRPr sz="5200" b="1" i="0" u="none" strike="noStrike" cap="none">
                <a:solidFill>
                  <a:schemeClr val="dk1"/>
                </a:solidFill>
                <a:latin typeface="Fjalla One"/>
                <a:ea typeface="Fjalla One"/>
                <a:cs typeface="Fjalla One"/>
                <a:sym typeface="Fjalla One"/>
              </a:defRPr>
            </a:lvl5pPr>
            <a:lvl6pPr marR="0" lvl="5" algn="ctr" rtl="0">
              <a:lnSpc>
                <a:spcPct val="100000"/>
              </a:lnSpc>
              <a:spcBef>
                <a:spcPts val="0"/>
              </a:spcBef>
              <a:spcAft>
                <a:spcPts val="0"/>
              </a:spcAft>
              <a:buClr>
                <a:schemeClr val="dk1"/>
              </a:buClr>
              <a:buSzPts val="5200"/>
              <a:buFont typeface="Fjalla One"/>
              <a:buNone/>
              <a:defRPr sz="5200" b="1" i="0" u="none" strike="noStrike" cap="none">
                <a:solidFill>
                  <a:schemeClr val="dk1"/>
                </a:solidFill>
                <a:latin typeface="Fjalla One"/>
                <a:ea typeface="Fjalla One"/>
                <a:cs typeface="Fjalla One"/>
                <a:sym typeface="Fjalla One"/>
              </a:defRPr>
            </a:lvl6pPr>
            <a:lvl7pPr marR="0" lvl="6" algn="ctr" rtl="0">
              <a:lnSpc>
                <a:spcPct val="100000"/>
              </a:lnSpc>
              <a:spcBef>
                <a:spcPts val="0"/>
              </a:spcBef>
              <a:spcAft>
                <a:spcPts val="0"/>
              </a:spcAft>
              <a:buClr>
                <a:schemeClr val="dk1"/>
              </a:buClr>
              <a:buSzPts val="5200"/>
              <a:buFont typeface="Fjalla One"/>
              <a:buNone/>
              <a:defRPr sz="5200" b="1" i="0" u="none" strike="noStrike" cap="none">
                <a:solidFill>
                  <a:schemeClr val="dk1"/>
                </a:solidFill>
                <a:latin typeface="Fjalla One"/>
                <a:ea typeface="Fjalla One"/>
                <a:cs typeface="Fjalla One"/>
                <a:sym typeface="Fjalla One"/>
              </a:defRPr>
            </a:lvl7pPr>
            <a:lvl8pPr marR="0" lvl="7" algn="ctr" rtl="0">
              <a:lnSpc>
                <a:spcPct val="100000"/>
              </a:lnSpc>
              <a:spcBef>
                <a:spcPts val="0"/>
              </a:spcBef>
              <a:spcAft>
                <a:spcPts val="0"/>
              </a:spcAft>
              <a:buClr>
                <a:schemeClr val="dk1"/>
              </a:buClr>
              <a:buSzPts val="5200"/>
              <a:buFont typeface="Fjalla One"/>
              <a:buNone/>
              <a:defRPr sz="5200" b="1" i="0" u="none" strike="noStrike" cap="none">
                <a:solidFill>
                  <a:schemeClr val="dk1"/>
                </a:solidFill>
                <a:latin typeface="Fjalla One"/>
                <a:ea typeface="Fjalla One"/>
                <a:cs typeface="Fjalla One"/>
                <a:sym typeface="Fjalla One"/>
              </a:defRPr>
            </a:lvl8pPr>
            <a:lvl9pPr marR="0" lvl="8" algn="ctr" rtl="0">
              <a:lnSpc>
                <a:spcPct val="100000"/>
              </a:lnSpc>
              <a:spcBef>
                <a:spcPts val="0"/>
              </a:spcBef>
              <a:spcAft>
                <a:spcPts val="0"/>
              </a:spcAft>
              <a:buClr>
                <a:schemeClr val="dk1"/>
              </a:buClr>
              <a:buSzPts val="5200"/>
              <a:buFont typeface="Fjalla One"/>
              <a:buNone/>
              <a:defRPr sz="5200" b="1" i="0" u="none" strike="noStrike" cap="none">
                <a:solidFill>
                  <a:schemeClr val="dk1"/>
                </a:solidFill>
                <a:latin typeface="Fjalla One"/>
                <a:ea typeface="Fjalla One"/>
                <a:cs typeface="Fjalla One"/>
                <a:sym typeface="Fjalla One"/>
              </a:defRPr>
            </a:lvl9pPr>
          </a:lstStyle>
          <a:p>
            <a:r>
              <a:rPr lang="en-US" sz="2300" b="0">
                <a:latin typeface="+mj-lt"/>
                <a:cs typeface="Times New Roman" panose="02020603050405020304" pitchFamily="18" charset="0"/>
              </a:rPr>
              <a:t>                 </a:t>
            </a:r>
            <a:r>
              <a:rPr lang="en-US" sz="2300" err="1">
                <a:latin typeface="+mj-lt"/>
                <a:cs typeface="Times New Roman" panose="02020603050405020304" pitchFamily="18" charset="0"/>
              </a:rPr>
              <a:t>Nhóm</a:t>
            </a:r>
            <a:r>
              <a:rPr lang="en-US" sz="2300">
                <a:latin typeface="+mj-lt"/>
                <a:cs typeface="Times New Roman" panose="02020603050405020304" pitchFamily="18" charset="0"/>
              </a:rPr>
              <a:t> 3</a:t>
            </a:r>
          </a:p>
          <a:p>
            <a:pPr algn="ctr"/>
            <a:r>
              <a:rPr lang="en-US" sz="2300" b="0">
                <a:latin typeface="+mj-lt"/>
                <a:cs typeface="Times New Roman" panose="02020603050405020304" pitchFamily="18" charset="0"/>
              </a:rPr>
              <a:t>GVHD: </a:t>
            </a:r>
            <a:r>
              <a:rPr lang="en-US" sz="2300" b="0" err="1">
                <a:latin typeface="+mj-lt"/>
                <a:cs typeface="Times New Roman" panose="02020603050405020304" pitchFamily="18" charset="0"/>
              </a:rPr>
              <a:t>ThS</a:t>
            </a:r>
            <a:r>
              <a:rPr lang="en-US" sz="2300" b="0">
                <a:latin typeface="+mj-lt"/>
                <a:cs typeface="Times New Roman" panose="02020603050405020304" pitchFamily="18" charset="0"/>
              </a:rPr>
              <a:t>. </a:t>
            </a:r>
            <a:r>
              <a:rPr lang="en-US" sz="2300" b="0" err="1">
                <a:latin typeface="+mj-lt"/>
                <a:cs typeface="Times New Roman" panose="02020603050405020304" pitchFamily="18" charset="0"/>
              </a:rPr>
              <a:t>Tạ</a:t>
            </a:r>
            <a:r>
              <a:rPr lang="en-US" sz="2300" b="0">
                <a:latin typeface="+mj-lt"/>
                <a:cs typeface="Times New Roman" panose="02020603050405020304" pitchFamily="18" charset="0"/>
              </a:rPr>
              <a:t> </a:t>
            </a:r>
            <a:r>
              <a:rPr lang="en-US" sz="2300" b="0" err="1">
                <a:latin typeface="+mj-lt"/>
                <a:cs typeface="Times New Roman" panose="02020603050405020304" pitchFamily="18" charset="0"/>
              </a:rPr>
              <a:t>Việt</a:t>
            </a:r>
            <a:r>
              <a:rPr lang="en-US" sz="2300" b="0">
                <a:latin typeface="+mj-lt"/>
                <a:cs typeface="Times New Roman" panose="02020603050405020304" pitchFamily="18" charset="0"/>
              </a:rPr>
              <a:t> </a:t>
            </a:r>
            <a:r>
              <a:rPr lang="en-US" sz="2300" b="0" err="1">
                <a:latin typeface="+mj-lt"/>
                <a:cs typeface="Times New Roman" panose="02020603050405020304" pitchFamily="18" charset="0"/>
              </a:rPr>
              <a:t>Phương</a:t>
            </a:r>
            <a:endParaRPr lang="en-US" sz="2300" b="0">
              <a:latin typeface="+mj-lt"/>
              <a:cs typeface="Times New Roman" panose="02020603050405020304" pitchFamily="18" charset="0"/>
            </a:endParaRPr>
          </a:p>
          <a:p>
            <a:pPr algn="ctr"/>
            <a:r>
              <a:rPr lang="en-US" sz="2300" b="0">
                <a:latin typeface="+mj-lt"/>
                <a:cs typeface="Times New Roman" panose="02020603050405020304" pitchFamily="18" charset="0"/>
              </a:rPr>
              <a:t>LỚP: IS208.O21</a:t>
            </a:r>
            <a:endParaRPr lang="en-US" sz="2300" b="0">
              <a:latin typeface="+mj-lt"/>
            </a:endParaRPr>
          </a:p>
        </p:txBody>
      </p:sp>
      <p:sp>
        <p:nvSpPr>
          <p:cNvPr id="2" name="TextBox 1">
            <a:extLst>
              <a:ext uri="{FF2B5EF4-FFF2-40B4-BE49-F238E27FC236}">
                <a16:creationId xmlns:a16="http://schemas.microsoft.com/office/drawing/2014/main" id="{E4D99B45-6906-A6D4-ACE4-3B02D5777BB4}"/>
              </a:ext>
            </a:extLst>
          </p:cNvPr>
          <p:cNvSpPr txBox="1"/>
          <p:nvPr/>
        </p:nvSpPr>
        <p:spPr>
          <a:xfrm>
            <a:off x="5700958" y="1823285"/>
            <a:ext cx="2294741" cy="861774"/>
          </a:xfrm>
          <a:prstGeom prst="rect">
            <a:avLst/>
          </a:prstGeom>
          <a:noFill/>
        </p:spPr>
        <p:txBody>
          <a:bodyPr wrap="square" rtlCol="0">
            <a:spAutoFit/>
          </a:bodyPr>
          <a:lstStyle/>
          <a:p>
            <a:pPr algn="ctr"/>
            <a:r>
              <a:rPr lang="en-US" sz="5000"/>
              <a:t>AGILE</a:t>
            </a:r>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09"/>
          <p:cNvSpPr/>
          <p:nvPr/>
        </p:nvSpPr>
        <p:spPr>
          <a:xfrm rot="10800000" flipH="1">
            <a:off x="802749" y="1709632"/>
            <a:ext cx="3626375" cy="3269561"/>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494" name="Google Shape;1494;p109"/>
          <p:cNvSpPr/>
          <p:nvPr/>
        </p:nvSpPr>
        <p:spPr>
          <a:xfrm rot="10800000" flipH="1">
            <a:off x="4994474" y="1709633"/>
            <a:ext cx="3626375" cy="326956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495" name="Google Shape;1495;p109"/>
          <p:cNvSpPr txBox="1">
            <a:spLocks noGrp="1"/>
          </p:cNvSpPr>
          <p:nvPr>
            <p:ph type="title"/>
          </p:nvPr>
        </p:nvSpPr>
        <p:spPr>
          <a:xfrm>
            <a:off x="720000" y="25961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latin typeface="+mj-lt"/>
              </a:rPr>
              <a:t>12 Nguyên tắc</a:t>
            </a:r>
            <a:endParaRPr>
              <a:latin typeface="+mj-lt"/>
            </a:endParaRPr>
          </a:p>
        </p:txBody>
      </p:sp>
      <p:sp>
        <p:nvSpPr>
          <p:cNvPr id="1497" name="Google Shape;1497;p109"/>
          <p:cNvSpPr txBox="1">
            <a:spLocks noGrp="1"/>
          </p:cNvSpPr>
          <p:nvPr>
            <p:ph type="subTitle" idx="1"/>
          </p:nvPr>
        </p:nvSpPr>
        <p:spPr>
          <a:xfrm>
            <a:off x="996855" y="1804934"/>
            <a:ext cx="3238162" cy="3078956"/>
          </a:xfrm>
          <a:prstGeom prst="rect">
            <a:avLst/>
          </a:prstGeom>
        </p:spPr>
        <p:txBody>
          <a:bodyPr spcFirstLastPara="1" wrap="square" lIns="91425" tIns="91425" rIns="91425" bIns="91425" anchor="ctr" anchorCtr="0">
            <a:noAutofit/>
          </a:bodyPr>
          <a:lstStyle/>
          <a:p>
            <a:pPr lvl="0"/>
            <a:r>
              <a:rPr lang="en-US" sz="2000" err="1">
                <a:latin typeface="+mj-lt"/>
              </a:rPr>
              <a:t>Xây</a:t>
            </a:r>
            <a:r>
              <a:rPr lang="en-US" sz="2000">
                <a:latin typeface="+mj-lt"/>
              </a:rPr>
              <a:t> </a:t>
            </a:r>
            <a:r>
              <a:rPr lang="en-US" sz="2000" err="1">
                <a:latin typeface="+mj-lt"/>
              </a:rPr>
              <a:t>dựng</a:t>
            </a:r>
            <a:r>
              <a:rPr lang="en-US" sz="2000">
                <a:latin typeface="+mj-lt"/>
              </a:rPr>
              <a:t> </a:t>
            </a:r>
            <a:r>
              <a:rPr lang="en-US" sz="2000" err="1">
                <a:latin typeface="+mj-lt"/>
              </a:rPr>
              <a:t>các</a:t>
            </a:r>
            <a:r>
              <a:rPr lang="en-US" sz="2000">
                <a:latin typeface="+mj-lt"/>
              </a:rPr>
              <a:t> </a:t>
            </a:r>
            <a:r>
              <a:rPr lang="en-US" sz="2000" err="1">
                <a:latin typeface="+mj-lt"/>
              </a:rPr>
              <a:t>dự</a:t>
            </a:r>
            <a:r>
              <a:rPr lang="en-US" sz="2000">
                <a:latin typeface="+mj-lt"/>
              </a:rPr>
              <a:t> </a:t>
            </a:r>
            <a:r>
              <a:rPr lang="en-US" sz="2000" err="1">
                <a:latin typeface="+mj-lt"/>
              </a:rPr>
              <a:t>án</a:t>
            </a:r>
            <a:r>
              <a:rPr lang="en-US" sz="2000">
                <a:latin typeface="+mj-lt"/>
              </a:rPr>
              <a:t> </a:t>
            </a:r>
            <a:r>
              <a:rPr lang="en-US" sz="2000" err="1">
                <a:latin typeface="+mj-lt"/>
              </a:rPr>
              <a:t>xung</a:t>
            </a:r>
            <a:r>
              <a:rPr lang="en-US" sz="2000">
                <a:latin typeface="+mj-lt"/>
              </a:rPr>
              <a:t> </a:t>
            </a:r>
            <a:r>
              <a:rPr lang="en-US" sz="2000" err="1">
                <a:latin typeface="+mj-lt"/>
              </a:rPr>
              <a:t>quanh</a:t>
            </a:r>
            <a:r>
              <a:rPr lang="en-US" sz="2000">
                <a:latin typeface="+mj-lt"/>
              </a:rPr>
              <a:t> </a:t>
            </a:r>
            <a:r>
              <a:rPr lang="en-US" sz="2000" err="1">
                <a:latin typeface="+mj-lt"/>
              </a:rPr>
              <a:t>các</a:t>
            </a:r>
            <a:r>
              <a:rPr lang="en-US" sz="2000">
                <a:latin typeface="+mj-lt"/>
              </a:rPr>
              <a:t> </a:t>
            </a:r>
            <a:r>
              <a:rPr lang="en-US" sz="2000" err="1">
                <a:latin typeface="+mj-lt"/>
              </a:rPr>
              <a:t>cá</a:t>
            </a:r>
            <a:r>
              <a:rPr lang="en-US" sz="2000">
                <a:latin typeface="+mj-lt"/>
              </a:rPr>
              <a:t> </a:t>
            </a:r>
            <a:r>
              <a:rPr lang="en-US" sz="2000" err="1">
                <a:latin typeface="+mj-lt"/>
              </a:rPr>
              <a:t>nhân</a:t>
            </a:r>
            <a:r>
              <a:rPr lang="en-US" sz="2000">
                <a:latin typeface="+mj-lt"/>
              </a:rPr>
              <a:t> </a:t>
            </a:r>
            <a:r>
              <a:rPr lang="en-US" sz="2000" err="1">
                <a:latin typeface="+mj-lt"/>
              </a:rPr>
              <a:t>có</a:t>
            </a:r>
            <a:r>
              <a:rPr lang="en-US" sz="2000">
                <a:latin typeface="+mj-lt"/>
              </a:rPr>
              <a:t> </a:t>
            </a:r>
            <a:r>
              <a:rPr lang="en-US" sz="2000" err="1">
                <a:latin typeface="+mj-lt"/>
              </a:rPr>
              <a:t>động</a:t>
            </a:r>
            <a:r>
              <a:rPr lang="en-US" sz="2000">
                <a:latin typeface="+mj-lt"/>
              </a:rPr>
              <a:t> </a:t>
            </a:r>
            <a:r>
              <a:rPr lang="en-US" sz="2000" err="1">
                <a:latin typeface="+mj-lt"/>
              </a:rPr>
              <a:t>lực</a:t>
            </a:r>
            <a:r>
              <a:rPr lang="en-US" sz="2000">
                <a:latin typeface="+mj-lt"/>
              </a:rPr>
              <a:t>. </a:t>
            </a:r>
          </a:p>
          <a:p>
            <a:pPr lvl="0"/>
            <a:endParaRPr lang="en-US" sz="2000">
              <a:latin typeface="+mj-lt"/>
            </a:endParaRPr>
          </a:p>
          <a:p>
            <a:pPr lvl="0"/>
            <a:r>
              <a:rPr lang="en-US" sz="2000" err="1">
                <a:latin typeface="+mj-lt"/>
              </a:rPr>
              <a:t>Truyền</a:t>
            </a:r>
            <a:r>
              <a:rPr lang="en-US" sz="2000">
                <a:latin typeface="+mj-lt"/>
              </a:rPr>
              <a:t> </a:t>
            </a:r>
            <a:r>
              <a:rPr lang="en-US" sz="2000" err="1">
                <a:latin typeface="+mj-lt"/>
              </a:rPr>
              <a:t>đạt</a:t>
            </a:r>
            <a:r>
              <a:rPr lang="en-US" sz="2000">
                <a:latin typeface="+mj-lt"/>
              </a:rPr>
              <a:t> </a:t>
            </a:r>
            <a:r>
              <a:rPr lang="en-US" sz="2000" err="1">
                <a:latin typeface="+mj-lt"/>
              </a:rPr>
              <a:t>thông</a:t>
            </a:r>
            <a:r>
              <a:rPr lang="en-US" sz="2000">
                <a:latin typeface="+mj-lt"/>
              </a:rPr>
              <a:t> tin </a:t>
            </a:r>
            <a:r>
              <a:rPr lang="en-US" sz="2000" err="1">
                <a:latin typeface="+mj-lt"/>
              </a:rPr>
              <a:t>thông</a:t>
            </a:r>
            <a:r>
              <a:rPr lang="en-US" sz="2000">
                <a:latin typeface="+mj-lt"/>
              </a:rPr>
              <a:t> qua </a:t>
            </a:r>
            <a:r>
              <a:rPr lang="en-US" sz="2000" err="1">
                <a:latin typeface="+mj-lt"/>
              </a:rPr>
              <a:t>các</a:t>
            </a:r>
            <a:r>
              <a:rPr lang="en-US" sz="2000">
                <a:latin typeface="+mj-lt"/>
              </a:rPr>
              <a:t> </a:t>
            </a:r>
            <a:r>
              <a:rPr lang="en-US" sz="2000" err="1">
                <a:latin typeface="+mj-lt"/>
              </a:rPr>
              <a:t>cuộc</a:t>
            </a:r>
            <a:r>
              <a:rPr lang="en-US" sz="2000">
                <a:latin typeface="+mj-lt"/>
              </a:rPr>
              <a:t> </a:t>
            </a:r>
            <a:r>
              <a:rPr lang="en-US" sz="2000" err="1">
                <a:latin typeface="+mj-lt"/>
              </a:rPr>
              <a:t>trò</a:t>
            </a:r>
            <a:r>
              <a:rPr lang="en-US" sz="2000">
                <a:latin typeface="+mj-lt"/>
              </a:rPr>
              <a:t> </a:t>
            </a:r>
            <a:r>
              <a:rPr lang="en-US" sz="2000" err="1">
                <a:latin typeface="+mj-lt"/>
              </a:rPr>
              <a:t>chuyện</a:t>
            </a:r>
            <a:r>
              <a:rPr lang="en-US" sz="2000">
                <a:latin typeface="+mj-lt"/>
              </a:rPr>
              <a:t> </a:t>
            </a:r>
            <a:r>
              <a:rPr lang="en-US" sz="2000" err="1">
                <a:latin typeface="+mj-lt"/>
              </a:rPr>
              <a:t>trực</a:t>
            </a:r>
            <a:r>
              <a:rPr lang="en-US" sz="2000">
                <a:latin typeface="+mj-lt"/>
              </a:rPr>
              <a:t> </a:t>
            </a:r>
            <a:r>
              <a:rPr lang="en-US" sz="2000" err="1">
                <a:latin typeface="+mj-lt"/>
              </a:rPr>
              <a:t>tiếp</a:t>
            </a:r>
            <a:r>
              <a:rPr lang="en-US" sz="2000">
                <a:latin typeface="+mj-lt"/>
              </a:rPr>
              <a:t>.</a:t>
            </a:r>
          </a:p>
          <a:p>
            <a:pPr lvl="0"/>
            <a:endParaRPr lang="en-US">
              <a:latin typeface="+mj-lt"/>
            </a:endParaRPr>
          </a:p>
        </p:txBody>
      </p:sp>
      <p:sp>
        <p:nvSpPr>
          <p:cNvPr id="8" name="Google Shape;1497;p109">
            <a:extLst>
              <a:ext uri="{FF2B5EF4-FFF2-40B4-BE49-F238E27FC236}">
                <a16:creationId xmlns:a16="http://schemas.microsoft.com/office/drawing/2014/main" id="{C464C85A-C3EE-4BB9-949A-044685622D4E}"/>
              </a:ext>
            </a:extLst>
          </p:cNvPr>
          <p:cNvSpPr txBox="1">
            <a:spLocks/>
          </p:cNvSpPr>
          <p:nvPr/>
        </p:nvSpPr>
        <p:spPr>
          <a:xfrm>
            <a:off x="5188580" y="1709632"/>
            <a:ext cx="3238162" cy="30789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lvl="0"/>
            <a:r>
              <a:rPr lang="en-US" sz="2000" err="1">
                <a:latin typeface="+mj-lt"/>
              </a:rPr>
              <a:t>Phần</a:t>
            </a:r>
            <a:r>
              <a:rPr lang="en-US" sz="2000">
                <a:latin typeface="+mj-lt"/>
              </a:rPr>
              <a:t> </a:t>
            </a:r>
            <a:r>
              <a:rPr lang="en-US" sz="2000" err="1">
                <a:latin typeface="+mj-lt"/>
              </a:rPr>
              <a:t>mềm</a:t>
            </a:r>
            <a:r>
              <a:rPr lang="en-US" sz="2000">
                <a:latin typeface="+mj-lt"/>
              </a:rPr>
              <a:t> </a:t>
            </a:r>
            <a:r>
              <a:rPr lang="en-US" sz="2000" err="1">
                <a:latin typeface="+mj-lt"/>
              </a:rPr>
              <a:t>hoạt</a:t>
            </a:r>
            <a:r>
              <a:rPr lang="en-US" sz="2000">
                <a:latin typeface="+mj-lt"/>
              </a:rPr>
              <a:t> </a:t>
            </a:r>
            <a:r>
              <a:rPr lang="en-US" sz="2000" err="1">
                <a:latin typeface="+mj-lt"/>
              </a:rPr>
              <a:t>động</a:t>
            </a:r>
            <a:r>
              <a:rPr lang="en-US" sz="2000">
                <a:latin typeface="+mj-lt"/>
              </a:rPr>
              <a:t> </a:t>
            </a:r>
            <a:r>
              <a:rPr lang="en-US" sz="2000" err="1">
                <a:latin typeface="+mj-lt"/>
              </a:rPr>
              <a:t>tốt</a:t>
            </a:r>
            <a:r>
              <a:rPr lang="en-US" sz="2000">
                <a:latin typeface="+mj-lt"/>
              </a:rPr>
              <a:t> </a:t>
            </a:r>
            <a:r>
              <a:rPr lang="en-US" sz="2000" err="1">
                <a:latin typeface="+mj-lt"/>
              </a:rPr>
              <a:t>là</a:t>
            </a:r>
            <a:r>
              <a:rPr lang="en-US" sz="2000">
                <a:latin typeface="+mj-lt"/>
              </a:rPr>
              <a:t> </a:t>
            </a:r>
            <a:r>
              <a:rPr lang="en-US" sz="2000" err="1">
                <a:latin typeface="+mj-lt"/>
              </a:rPr>
              <a:t>thước</a:t>
            </a:r>
            <a:r>
              <a:rPr lang="en-US" sz="2000">
                <a:latin typeface="+mj-lt"/>
              </a:rPr>
              <a:t> </a:t>
            </a:r>
            <a:r>
              <a:rPr lang="en-US" sz="2000" err="1">
                <a:latin typeface="+mj-lt"/>
              </a:rPr>
              <a:t>đo</a:t>
            </a:r>
            <a:r>
              <a:rPr lang="en-US" sz="2000">
                <a:latin typeface="+mj-lt"/>
              </a:rPr>
              <a:t> </a:t>
            </a:r>
            <a:r>
              <a:rPr lang="en-US" sz="2000" err="1">
                <a:latin typeface="+mj-lt"/>
              </a:rPr>
              <a:t>chính</a:t>
            </a:r>
            <a:r>
              <a:rPr lang="en-US" sz="2000">
                <a:latin typeface="+mj-lt"/>
              </a:rPr>
              <a:t> </a:t>
            </a:r>
            <a:r>
              <a:rPr lang="en-US" sz="2000" err="1">
                <a:latin typeface="+mj-lt"/>
              </a:rPr>
              <a:t>để</a:t>
            </a:r>
            <a:r>
              <a:rPr lang="en-US" sz="2000">
                <a:latin typeface="+mj-lt"/>
              </a:rPr>
              <a:t> </a:t>
            </a:r>
            <a:r>
              <a:rPr lang="en-US" sz="2000" err="1">
                <a:latin typeface="+mj-lt"/>
              </a:rPr>
              <a:t>đo</a:t>
            </a:r>
            <a:r>
              <a:rPr lang="en-US" sz="2000">
                <a:latin typeface="+mj-lt"/>
              </a:rPr>
              <a:t> </a:t>
            </a:r>
            <a:r>
              <a:rPr lang="en-US" sz="2000" err="1">
                <a:latin typeface="+mj-lt"/>
              </a:rPr>
              <a:t>lường</a:t>
            </a:r>
            <a:r>
              <a:rPr lang="en-US" sz="2000">
                <a:latin typeface="+mj-lt"/>
              </a:rPr>
              <a:t> </a:t>
            </a:r>
            <a:r>
              <a:rPr lang="en-US" sz="2000" err="1">
                <a:latin typeface="+mj-lt"/>
              </a:rPr>
              <a:t>tiến</a:t>
            </a:r>
            <a:r>
              <a:rPr lang="en-US" sz="2000">
                <a:latin typeface="+mj-lt"/>
              </a:rPr>
              <a:t> </a:t>
            </a:r>
            <a:r>
              <a:rPr lang="en-US" sz="2000" err="1">
                <a:latin typeface="+mj-lt"/>
              </a:rPr>
              <a:t>độ</a:t>
            </a:r>
            <a:r>
              <a:rPr lang="en-US" sz="2000">
                <a:latin typeface="+mj-lt"/>
              </a:rPr>
              <a:t>.</a:t>
            </a:r>
          </a:p>
          <a:p>
            <a:pPr lvl="0"/>
            <a:endParaRPr lang="en-US" sz="2000">
              <a:latin typeface="+mj-lt"/>
            </a:endParaRPr>
          </a:p>
          <a:p>
            <a:pPr lvl="0"/>
            <a:r>
              <a:rPr lang="en-US" sz="2000" err="1">
                <a:latin typeface="+mj-lt"/>
              </a:rPr>
              <a:t>Các</a:t>
            </a:r>
            <a:r>
              <a:rPr lang="en-US" sz="2000">
                <a:latin typeface="+mj-lt"/>
              </a:rPr>
              <a:t> </a:t>
            </a:r>
            <a:r>
              <a:rPr lang="en-US" sz="2000" err="1">
                <a:latin typeface="+mj-lt"/>
              </a:rPr>
              <a:t>quy</a:t>
            </a:r>
            <a:r>
              <a:rPr lang="en-US" sz="2000">
                <a:latin typeface="+mj-lt"/>
              </a:rPr>
              <a:t> </a:t>
            </a:r>
            <a:r>
              <a:rPr lang="en-US" sz="2000" err="1">
                <a:latin typeface="+mj-lt"/>
              </a:rPr>
              <a:t>trình</a:t>
            </a:r>
            <a:r>
              <a:rPr lang="en-US" sz="2000">
                <a:latin typeface="+mj-lt"/>
              </a:rPr>
              <a:t> </a:t>
            </a:r>
            <a:r>
              <a:rPr lang="en-US" sz="2000" err="1">
                <a:latin typeface="+mj-lt"/>
              </a:rPr>
              <a:t>linh</a:t>
            </a:r>
            <a:r>
              <a:rPr lang="en-US" sz="2000">
                <a:latin typeface="+mj-lt"/>
              </a:rPr>
              <a:t> </a:t>
            </a:r>
            <a:r>
              <a:rPr lang="en-US" sz="2000" err="1">
                <a:latin typeface="+mj-lt"/>
              </a:rPr>
              <a:t>hoạt</a:t>
            </a:r>
            <a:r>
              <a:rPr lang="en-US" sz="2000">
                <a:latin typeface="+mj-lt"/>
              </a:rPr>
              <a:t> </a:t>
            </a:r>
            <a:r>
              <a:rPr lang="en-US" sz="2000" err="1">
                <a:latin typeface="+mj-lt"/>
              </a:rPr>
              <a:t>thúc</a:t>
            </a:r>
            <a:r>
              <a:rPr lang="en-US" sz="2000">
                <a:latin typeface="+mj-lt"/>
              </a:rPr>
              <a:t> </a:t>
            </a:r>
            <a:r>
              <a:rPr lang="en-US" sz="2000" err="1">
                <a:latin typeface="+mj-lt"/>
              </a:rPr>
              <a:t>đẩy</a:t>
            </a:r>
            <a:r>
              <a:rPr lang="en-US" sz="2000">
                <a:latin typeface="+mj-lt"/>
              </a:rPr>
              <a:t> </a:t>
            </a:r>
            <a:r>
              <a:rPr lang="en-US" sz="2000" err="1">
                <a:latin typeface="+mj-lt"/>
              </a:rPr>
              <a:t>phát</a:t>
            </a:r>
            <a:r>
              <a:rPr lang="en-US" sz="2000">
                <a:latin typeface="+mj-lt"/>
              </a:rPr>
              <a:t> </a:t>
            </a:r>
            <a:r>
              <a:rPr lang="en-US" sz="2000" err="1">
                <a:latin typeface="+mj-lt"/>
              </a:rPr>
              <a:t>triển</a:t>
            </a:r>
            <a:r>
              <a:rPr lang="en-US" sz="2000">
                <a:latin typeface="+mj-lt"/>
              </a:rPr>
              <a:t> </a:t>
            </a:r>
            <a:r>
              <a:rPr lang="en-US" sz="2000" err="1">
                <a:latin typeface="+mj-lt"/>
              </a:rPr>
              <a:t>bền</a:t>
            </a:r>
            <a:r>
              <a:rPr lang="en-US" sz="2000">
                <a:latin typeface="+mj-lt"/>
              </a:rPr>
              <a:t> </a:t>
            </a:r>
            <a:r>
              <a:rPr lang="en-US" sz="2000" err="1">
                <a:latin typeface="+mj-lt"/>
              </a:rPr>
              <a:t>vững</a:t>
            </a:r>
            <a:r>
              <a:rPr lang="en-US" sz="2000">
                <a:latin typeface="+mj-lt"/>
              </a:rPr>
              <a:t>. </a:t>
            </a:r>
          </a:p>
        </p:txBody>
      </p:sp>
    </p:spTree>
    <p:extLst>
      <p:ext uri="{BB962C8B-B14F-4D97-AF65-F5344CB8AC3E}">
        <p14:creationId xmlns:p14="http://schemas.microsoft.com/office/powerpoint/2010/main" val="34330670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93"/>
                                        </p:tgtEl>
                                        <p:attrNameLst>
                                          <p:attrName>style.visibility</p:attrName>
                                        </p:attrNameLst>
                                      </p:cBhvr>
                                      <p:to>
                                        <p:strVal val="visible"/>
                                      </p:to>
                                    </p:set>
                                    <p:animEffect transition="in" filter="fade">
                                      <p:cBhvr>
                                        <p:cTn id="7" dur="1000"/>
                                        <p:tgtEl>
                                          <p:spTgt spid="1493"/>
                                        </p:tgtEl>
                                      </p:cBhvr>
                                    </p:animEffect>
                                  </p:childTnLst>
                                </p:cTn>
                              </p:par>
                              <p:par>
                                <p:cTn id="8" presetID="10" presetClass="entr" presetSubtype="0" fill="hold" nodeType="withEffect">
                                  <p:stCondLst>
                                    <p:cond delay="0"/>
                                  </p:stCondLst>
                                  <p:childTnLst>
                                    <p:set>
                                      <p:cBhvr>
                                        <p:cTn id="9" dur="1" fill="hold">
                                          <p:stCondLst>
                                            <p:cond delay="0"/>
                                          </p:stCondLst>
                                        </p:cTn>
                                        <p:tgtEl>
                                          <p:spTgt spid="1497"/>
                                        </p:tgtEl>
                                        <p:attrNameLst>
                                          <p:attrName>style.visibility</p:attrName>
                                        </p:attrNameLst>
                                      </p:cBhvr>
                                      <p:to>
                                        <p:strVal val="visible"/>
                                      </p:to>
                                    </p:set>
                                    <p:animEffect transition="in" filter="fade">
                                      <p:cBhvr>
                                        <p:cTn id="10" dur="1000"/>
                                        <p:tgtEl>
                                          <p:spTgt spid="1497"/>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494"/>
                                        </p:tgtEl>
                                        <p:attrNameLst>
                                          <p:attrName>style.visibility</p:attrName>
                                        </p:attrNameLst>
                                      </p:cBhvr>
                                      <p:to>
                                        <p:strVal val="visible"/>
                                      </p:to>
                                    </p:set>
                                    <p:animEffect transition="in" filter="fade">
                                      <p:cBhvr>
                                        <p:cTn id="14" dur="1000"/>
                                        <p:tgtEl>
                                          <p:spTgt spid="1494"/>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09"/>
          <p:cNvSpPr/>
          <p:nvPr/>
        </p:nvSpPr>
        <p:spPr>
          <a:xfrm rot="10800000" flipH="1">
            <a:off x="802749" y="1709632"/>
            <a:ext cx="3626375" cy="3269561"/>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494" name="Google Shape;1494;p109"/>
          <p:cNvSpPr/>
          <p:nvPr/>
        </p:nvSpPr>
        <p:spPr>
          <a:xfrm rot="10800000" flipH="1">
            <a:off x="4994474" y="1709633"/>
            <a:ext cx="3626375" cy="326956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495" name="Google Shape;1495;p109"/>
          <p:cNvSpPr txBox="1">
            <a:spLocks noGrp="1"/>
          </p:cNvSpPr>
          <p:nvPr>
            <p:ph type="title"/>
          </p:nvPr>
        </p:nvSpPr>
        <p:spPr>
          <a:xfrm>
            <a:off x="720000" y="25961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latin typeface="+mj-lt"/>
              </a:rPr>
              <a:t>12 Nguyên tắc</a:t>
            </a:r>
            <a:endParaRPr>
              <a:latin typeface="+mj-lt"/>
            </a:endParaRPr>
          </a:p>
        </p:txBody>
      </p:sp>
      <p:sp>
        <p:nvSpPr>
          <p:cNvPr id="1497" name="Google Shape;1497;p109"/>
          <p:cNvSpPr txBox="1">
            <a:spLocks noGrp="1"/>
          </p:cNvSpPr>
          <p:nvPr>
            <p:ph type="subTitle" idx="1"/>
          </p:nvPr>
        </p:nvSpPr>
        <p:spPr>
          <a:xfrm>
            <a:off x="996855" y="1625526"/>
            <a:ext cx="3238162" cy="3078956"/>
          </a:xfrm>
          <a:prstGeom prst="rect">
            <a:avLst/>
          </a:prstGeom>
        </p:spPr>
        <p:txBody>
          <a:bodyPr spcFirstLastPara="1" wrap="square" lIns="91425" tIns="91425" rIns="91425" bIns="91425" anchor="ctr" anchorCtr="0">
            <a:noAutofit/>
          </a:bodyPr>
          <a:lstStyle/>
          <a:p>
            <a:r>
              <a:rPr lang="en-US" sz="2000" err="1">
                <a:latin typeface="+mj-lt"/>
              </a:rPr>
              <a:t>Tính</a:t>
            </a:r>
            <a:r>
              <a:rPr lang="en-US" sz="2000">
                <a:latin typeface="+mj-lt"/>
              </a:rPr>
              <a:t> </a:t>
            </a:r>
            <a:r>
              <a:rPr lang="en-US" sz="2000" err="1">
                <a:latin typeface="+mj-lt"/>
              </a:rPr>
              <a:t>đơn</a:t>
            </a:r>
            <a:r>
              <a:rPr lang="en-US" sz="2000">
                <a:latin typeface="+mj-lt"/>
              </a:rPr>
              <a:t> </a:t>
            </a:r>
            <a:r>
              <a:rPr lang="en-US" sz="2000" err="1">
                <a:latin typeface="+mj-lt"/>
              </a:rPr>
              <a:t>giản</a:t>
            </a:r>
            <a:r>
              <a:rPr lang="en-US" sz="2000">
                <a:latin typeface="+mj-lt"/>
              </a:rPr>
              <a:t> - </a:t>
            </a:r>
            <a:r>
              <a:rPr lang="en-US" sz="2000" err="1">
                <a:latin typeface="+mj-lt"/>
              </a:rPr>
              <a:t>nghệ</a:t>
            </a:r>
            <a:r>
              <a:rPr lang="en-US" sz="2000">
                <a:latin typeface="+mj-lt"/>
              </a:rPr>
              <a:t> </a:t>
            </a:r>
            <a:r>
              <a:rPr lang="en-US" sz="2000" err="1">
                <a:latin typeface="+mj-lt"/>
              </a:rPr>
              <a:t>thuật</a:t>
            </a:r>
            <a:r>
              <a:rPr lang="en-US" sz="2000">
                <a:latin typeface="+mj-lt"/>
              </a:rPr>
              <a:t> </a:t>
            </a:r>
            <a:r>
              <a:rPr lang="en-US" sz="2000" err="1">
                <a:latin typeface="+mj-lt"/>
              </a:rPr>
              <a:t>tối</a:t>
            </a:r>
            <a:r>
              <a:rPr lang="en-US" sz="2000">
                <a:latin typeface="+mj-lt"/>
              </a:rPr>
              <a:t> </a:t>
            </a:r>
            <a:r>
              <a:rPr lang="en-US" sz="2000" err="1">
                <a:latin typeface="+mj-lt"/>
              </a:rPr>
              <a:t>đa</a:t>
            </a:r>
            <a:r>
              <a:rPr lang="en-US" sz="2000">
                <a:latin typeface="+mj-lt"/>
              </a:rPr>
              <a:t> </a:t>
            </a:r>
            <a:r>
              <a:rPr lang="en-US" sz="2000" err="1">
                <a:latin typeface="+mj-lt"/>
              </a:rPr>
              <a:t>hóa</a:t>
            </a:r>
            <a:r>
              <a:rPr lang="en-US" sz="2000">
                <a:latin typeface="+mj-lt"/>
              </a:rPr>
              <a:t> </a:t>
            </a:r>
            <a:r>
              <a:rPr lang="en-US" sz="2000" err="1">
                <a:latin typeface="+mj-lt"/>
              </a:rPr>
              <a:t>công</a:t>
            </a:r>
            <a:r>
              <a:rPr lang="en-US" sz="2000">
                <a:latin typeface="+mj-lt"/>
              </a:rPr>
              <a:t> </a:t>
            </a:r>
            <a:r>
              <a:rPr lang="en-US" sz="2000" err="1">
                <a:latin typeface="+mj-lt"/>
              </a:rPr>
              <a:t>việc</a:t>
            </a:r>
            <a:r>
              <a:rPr lang="en-US" sz="2000">
                <a:latin typeface="+mj-lt"/>
              </a:rPr>
              <a:t> </a:t>
            </a:r>
            <a:r>
              <a:rPr lang="en-US" sz="2000" err="1">
                <a:latin typeface="+mj-lt"/>
              </a:rPr>
              <a:t>còn</a:t>
            </a:r>
            <a:r>
              <a:rPr lang="en-US" sz="2000">
                <a:latin typeface="+mj-lt"/>
              </a:rPr>
              <a:t> dang </a:t>
            </a:r>
            <a:r>
              <a:rPr lang="en-US" sz="2000" err="1">
                <a:latin typeface="+mj-lt"/>
              </a:rPr>
              <a:t>dở</a:t>
            </a:r>
            <a:r>
              <a:rPr lang="en-US" sz="2000">
                <a:latin typeface="+mj-lt"/>
              </a:rPr>
              <a:t> </a:t>
            </a:r>
            <a:r>
              <a:rPr lang="en-US" sz="2000" err="1">
                <a:latin typeface="+mj-lt"/>
              </a:rPr>
              <a:t>là</a:t>
            </a:r>
            <a:r>
              <a:rPr lang="en-US" sz="2000">
                <a:latin typeface="+mj-lt"/>
              </a:rPr>
              <a:t> </a:t>
            </a:r>
            <a:r>
              <a:rPr lang="en-US" sz="2000" err="1">
                <a:latin typeface="+mj-lt"/>
              </a:rPr>
              <a:t>nền</a:t>
            </a:r>
            <a:r>
              <a:rPr lang="en-US" sz="2000">
                <a:latin typeface="+mj-lt"/>
              </a:rPr>
              <a:t> </a:t>
            </a:r>
            <a:r>
              <a:rPr lang="en-US" sz="2000" err="1">
                <a:latin typeface="+mj-lt"/>
              </a:rPr>
              <a:t>tảng</a:t>
            </a:r>
            <a:r>
              <a:rPr lang="en-US" sz="2000">
                <a:latin typeface="+mj-lt"/>
              </a:rPr>
              <a:t>.</a:t>
            </a:r>
          </a:p>
          <a:p>
            <a:pPr lvl="0"/>
            <a:endParaRPr lang="en-US" sz="2000">
              <a:latin typeface="+mj-lt"/>
            </a:endParaRPr>
          </a:p>
          <a:p>
            <a:pPr lvl="0"/>
            <a:r>
              <a:rPr lang="en-US" sz="2000" err="1">
                <a:latin typeface="+mj-lt"/>
              </a:rPr>
              <a:t>Tiếp</a:t>
            </a:r>
            <a:r>
              <a:rPr lang="en-US" sz="2000">
                <a:latin typeface="+mj-lt"/>
              </a:rPr>
              <a:t> </a:t>
            </a:r>
            <a:r>
              <a:rPr lang="en-US" sz="2000" err="1">
                <a:latin typeface="+mj-lt"/>
              </a:rPr>
              <a:t>tục</a:t>
            </a:r>
            <a:r>
              <a:rPr lang="en-US" sz="2000">
                <a:latin typeface="+mj-lt"/>
              </a:rPr>
              <a:t> </a:t>
            </a:r>
            <a:r>
              <a:rPr lang="en-US" sz="2000" err="1">
                <a:latin typeface="+mj-lt"/>
              </a:rPr>
              <a:t>tập</a:t>
            </a:r>
            <a:r>
              <a:rPr lang="en-US" sz="2000">
                <a:latin typeface="+mj-lt"/>
              </a:rPr>
              <a:t> </a:t>
            </a:r>
            <a:r>
              <a:rPr lang="en-US" sz="2000" err="1">
                <a:latin typeface="+mj-lt"/>
              </a:rPr>
              <a:t>trung</a:t>
            </a:r>
            <a:r>
              <a:rPr lang="en-US" sz="2000">
                <a:latin typeface="+mj-lt"/>
              </a:rPr>
              <a:t> </a:t>
            </a:r>
            <a:r>
              <a:rPr lang="en-US" sz="2000" err="1">
                <a:latin typeface="+mj-lt"/>
              </a:rPr>
              <a:t>vào</a:t>
            </a:r>
            <a:r>
              <a:rPr lang="en-US" sz="2000">
                <a:latin typeface="+mj-lt"/>
              </a:rPr>
              <a:t> </a:t>
            </a:r>
            <a:r>
              <a:rPr lang="en-US" sz="2000" err="1">
                <a:latin typeface="+mj-lt"/>
              </a:rPr>
              <a:t>kỹ</a:t>
            </a:r>
            <a:r>
              <a:rPr lang="en-US" sz="2000">
                <a:latin typeface="+mj-lt"/>
              </a:rPr>
              <a:t> </a:t>
            </a:r>
            <a:r>
              <a:rPr lang="en-US" sz="2000" err="1">
                <a:latin typeface="+mj-lt"/>
              </a:rPr>
              <a:t>thuật</a:t>
            </a:r>
            <a:r>
              <a:rPr lang="en-US" sz="2000">
                <a:latin typeface="+mj-lt"/>
              </a:rPr>
              <a:t> </a:t>
            </a:r>
            <a:r>
              <a:rPr lang="en-US" sz="2000" err="1">
                <a:latin typeface="+mj-lt"/>
              </a:rPr>
              <a:t>tốt</a:t>
            </a:r>
            <a:r>
              <a:rPr lang="en-US" sz="2000">
                <a:latin typeface="+mj-lt"/>
              </a:rPr>
              <a:t> </a:t>
            </a:r>
            <a:r>
              <a:rPr lang="en-US" sz="2000" err="1">
                <a:latin typeface="+mj-lt"/>
              </a:rPr>
              <a:t>và</a:t>
            </a:r>
            <a:r>
              <a:rPr lang="en-US" sz="2000">
                <a:latin typeface="+mj-lt"/>
              </a:rPr>
              <a:t> </a:t>
            </a:r>
            <a:r>
              <a:rPr lang="en-US" sz="2000" err="1">
                <a:latin typeface="+mj-lt"/>
              </a:rPr>
              <a:t>thiết</a:t>
            </a:r>
            <a:r>
              <a:rPr lang="en-US" sz="2000">
                <a:latin typeface="+mj-lt"/>
              </a:rPr>
              <a:t> </a:t>
            </a:r>
            <a:r>
              <a:rPr lang="en-US" sz="2000" err="1">
                <a:latin typeface="+mj-lt"/>
              </a:rPr>
              <a:t>kế</a:t>
            </a:r>
            <a:r>
              <a:rPr lang="en-US" sz="2000">
                <a:latin typeface="+mj-lt"/>
              </a:rPr>
              <a:t> </a:t>
            </a:r>
            <a:r>
              <a:rPr lang="en-US" sz="2000" err="1">
                <a:latin typeface="+mj-lt"/>
              </a:rPr>
              <a:t>linh</a:t>
            </a:r>
            <a:r>
              <a:rPr lang="en-US" sz="2000">
                <a:latin typeface="+mj-lt"/>
              </a:rPr>
              <a:t> </a:t>
            </a:r>
            <a:r>
              <a:rPr lang="en-US" sz="2000" err="1">
                <a:latin typeface="+mj-lt"/>
              </a:rPr>
              <a:t>hoạt</a:t>
            </a:r>
            <a:r>
              <a:rPr lang="en-US" sz="2000">
                <a:latin typeface="+mj-lt"/>
              </a:rPr>
              <a:t>.</a:t>
            </a:r>
          </a:p>
          <a:p>
            <a:pPr lvl="0"/>
            <a:endParaRPr lang="en-US">
              <a:latin typeface="+mj-lt"/>
            </a:endParaRPr>
          </a:p>
        </p:txBody>
      </p:sp>
      <p:sp>
        <p:nvSpPr>
          <p:cNvPr id="8" name="Google Shape;1497;p109">
            <a:extLst>
              <a:ext uri="{FF2B5EF4-FFF2-40B4-BE49-F238E27FC236}">
                <a16:creationId xmlns:a16="http://schemas.microsoft.com/office/drawing/2014/main" id="{C464C85A-C3EE-4BB9-949A-044685622D4E}"/>
              </a:ext>
            </a:extLst>
          </p:cNvPr>
          <p:cNvSpPr txBox="1">
            <a:spLocks/>
          </p:cNvSpPr>
          <p:nvPr/>
        </p:nvSpPr>
        <p:spPr>
          <a:xfrm>
            <a:off x="4994474" y="1804934"/>
            <a:ext cx="3238162" cy="30789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lvl="0"/>
            <a:r>
              <a:rPr lang="en-US" sz="2000" err="1">
                <a:latin typeface="+mj-lt"/>
              </a:rPr>
              <a:t>Kiến</a:t>
            </a:r>
            <a:r>
              <a:rPr lang="en-US" sz="2000">
                <a:latin typeface="+mj-lt"/>
              </a:rPr>
              <a:t> </a:t>
            </a:r>
            <a:r>
              <a:rPr lang="en-US" sz="2000" err="1">
                <a:latin typeface="+mj-lt"/>
              </a:rPr>
              <a:t>trúc</a:t>
            </a:r>
            <a:r>
              <a:rPr lang="en-US" sz="2000">
                <a:latin typeface="+mj-lt"/>
              </a:rPr>
              <a:t> </a:t>
            </a:r>
            <a:r>
              <a:rPr lang="en-US" sz="2000" err="1">
                <a:latin typeface="+mj-lt"/>
              </a:rPr>
              <a:t>tốt</a:t>
            </a:r>
            <a:r>
              <a:rPr lang="en-US" sz="2000">
                <a:latin typeface="+mj-lt"/>
              </a:rPr>
              <a:t> </a:t>
            </a:r>
            <a:r>
              <a:rPr lang="en-US" sz="2000" err="1">
                <a:latin typeface="+mj-lt"/>
              </a:rPr>
              <a:t>nhất</a:t>
            </a:r>
            <a:r>
              <a:rPr lang="en-US" sz="2000">
                <a:latin typeface="+mj-lt"/>
              </a:rPr>
              <a:t>, </a:t>
            </a:r>
            <a:r>
              <a:rPr lang="en-US" sz="2000" err="1">
                <a:latin typeface="+mj-lt"/>
              </a:rPr>
              <a:t>yêu</a:t>
            </a:r>
            <a:r>
              <a:rPr lang="en-US" sz="2000">
                <a:latin typeface="+mj-lt"/>
              </a:rPr>
              <a:t> </a:t>
            </a:r>
            <a:r>
              <a:rPr lang="en-US" sz="2000" err="1">
                <a:latin typeface="+mj-lt"/>
              </a:rPr>
              <a:t>cầu</a:t>
            </a:r>
            <a:r>
              <a:rPr lang="en-US" sz="2000">
                <a:latin typeface="+mj-lt"/>
              </a:rPr>
              <a:t> </a:t>
            </a:r>
            <a:r>
              <a:rPr lang="en-US" sz="2000" err="1">
                <a:latin typeface="+mj-lt"/>
              </a:rPr>
              <a:t>tốt</a:t>
            </a:r>
            <a:r>
              <a:rPr lang="en-US" sz="2000">
                <a:latin typeface="+mj-lt"/>
              </a:rPr>
              <a:t> </a:t>
            </a:r>
            <a:r>
              <a:rPr lang="en-US" sz="2000" err="1">
                <a:latin typeface="+mj-lt"/>
              </a:rPr>
              <a:t>nhất</a:t>
            </a:r>
            <a:r>
              <a:rPr lang="en-US" sz="2000">
                <a:latin typeface="+mj-lt"/>
              </a:rPr>
              <a:t> </a:t>
            </a:r>
            <a:r>
              <a:rPr lang="en-US" sz="2000" err="1">
                <a:latin typeface="+mj-lt"/>
              </a:rPr>
              <a:t>và</a:t>
            </a:r>
            <a:r>
              <a:rPr lang="en-US" sz="2000">
                <a:latin typeface="+mj-lt"/>
              </a:rPr>
              <a:t> </a:t>
            </a:r>
            <a:r>
              <a:rPr lang="en-US" sz="2000" err="1">
                <a:latin typeface="+mj-lt"/>
              </a:rPr>
              <a:t>thiết</a:t>
            </a:r>
            <a:r>
              <a:rPr lang="en-US" sz="2000">
                <a:latin typeface="+mj-lt"/>
              </a:rPr>
              <a:t> </a:t>
            </a:r>
            <a:r>
              <a:rPr lang="en-US" sz="2000" err="1">
                <a:latin typeface="+mj-lt"/>
              </a:rPr>
              <a:t>kế</a:t>
            </a:r>
            <a:r>
              <a:rPr lang="en-US" sz="2000">
                <a:latin typeface="+mj-lt"/>
              </a:rPr>
              <a:t> </a:t>
            </a:r>
            <a:r>
              <a:rPr lang="en-US" sz="2000" err="1">
                <a:latin typeface="+mj-lt"/>
              </a:rPr>
              <a:t>tốt</a:t>
            </a:r>
            <a:r>
              <a:rPr lang="en-US" sz="2000">
                <a:latin typeface="+mj-lt"/>
              </a:rPr>
              <a:t> </a:t>
            </a:r>
            <a:r>
              <a:rPr lang="en-US" sz="2000" err="1">
                <a:latin typeface="+mj-lt"/>
              </a:rPr>
              <a:t>nhất</a:t>
            </a:r>
            <a:r>
              <a:rPr lang="en-US" sz="2000">
                <a:latin typeface="+mj-lt"/>
              </a:rPr>
              <a:t> </a:t>
            </a:r>
            <a:r>
              <a:rPr lang="en-US" sz="2000" err="1">
                <a:latin typeface="+mj-lt"/>
              </a:rPr>
              <a:t>sẽ</a:t>
            </a:r>
            <a:r>
              <a:rPr lang="en-US" sz="2000">
                <a:latin typeface="+mj-lt"/>
              </a:rPr>
              <a:t> do </a:t>
            </a:r>
            <a:r>
              <a:rPr lang="en-US" sz="2000" err="1">
                <a:latin typeface="+mj-lt"/>
              </a:rPr>
              <a:t>các</a:t>
            </a:r>
            <a:r>
              <a:rPr lang="en-US" sz="2000">
                <a:latin typeface="+mj-lt"/>
              </a:rPr>
              <a:t> </a:t>
            </a:r>
            <a:r>
              <a:rPr lang="en-US" sz="2000" err="1">
                <a:latin typeface="+mj-lt"/>
              </a:rPr>
              <a:t>nhóm</a:t>
            </a:r>
            <a:r>
              <a:rPr lang="en-US" sz="2000">
                <a:latin typeface="+mj-lt"/>
              </a:rPr>
              <a:t> </a:t>
            </a:r>
            <a:r>
              <a:rPr lang="en-US" sz="2000" err="1">
                <a:latin typeface="+mj-lt"/>
              </a:rPr>
              <a:t>tự</a:t>
            </a:r>
            <a:r>
              <a:rPr lang="en-US" sz="2000">
                <a:latin typeface="+mj-lt"/>
              </a:rPr>
              <a:t> </a:t>
            </a:r>
            <a:r>
              <a:rPr lang="en-US" sz="2000" err="1">
                <a:latin typeface="+mj-lt"/>
              </a:rPr>
              <a:t>tổ</a:t>
            </a:r>
            <a:r>
              <a:rPr lang="en-US" sz="2000">
                <a:latin typeface="+mj-lt"/>
              </a:rPr>
              <a:t> </a:t>
            </a:r>
            <a:r>
              <a:rPr lang="en-US" sz="2000" err="1">
                <a:latin typeface="+mj-lt"/>
              </a:rPr>
              <a:t>chức</a:t>
            </a:r>
            <a:r>
              <a:rPr lang="en-US" sz="2000">
                <a:latin typeface="+mj-lt"/>
              </a:rPr>
              <a:t> </a:t>
            </a:r>
            <a:r>
              <a:rPr lang="en-US" sz="2000" err="1">
                <a:latin typeface="+mj-lt"/>
              </a:rPr>
              <a:t>thực</a:t>
            </a:r>
            <a:r>
              <a:rPr lang="en-US" sz="2000">
                <a:latin typeface="+mj-lt"/>
              </a:rPr>
              <a:t> </a:t>
            </a:r>
            <a:r>
              <a:rPr lang="en-US" sz="2000" err="1">
                <a:latin typeface="+mj-lt"/>
              </a:rPr>
              <a:t>hiện</a:t>
            </a:r>
            <a:r>
              <a:rPr lang="en-US" sz="2000">
                <a:latin typeface="+mj-lt"/>
              </a:rPr>
              <a:t>.</a:t>
            </a:r>
          </a:p>
          <a:p>
            <a:pPr lvl="0"/>
            <a:endParaRPr lang="en-US" sz="2000">
              <a:latin typeface="+mj-lt"/>
            </a:endParaRPr>
          </a:p>
          <a:p>
            <a:pPr lvl="0"/>
            <a:r>
              <a:rPr lang="en-US" sz="2000">
                <a:latin typeface="+mj-lt"/>
              </a:rPr>
              <a:t> </a:t>
            </a:r>
            <a:r>
              <a:rPr lang="en-US" sz="2000" err="1">
                <a:latin typeface="+mj-lt"/>
              </a:rPr>
              <a:t>Các</a:t>
            </a:r>
            <a:r>
              <a:rPr lang="en-US" sz="2000">
                <a:latin typeface="+mj-lt"/>
              </a:rPr>
              <a:t> </a:t>
            </a:r>
            <a:r>
              <a:rPr lang="en-US" sz="2000" err="1">
                <a:latin typeface="+mj-lt"/>
              </a:rPr>
              <a:t>nhóm</a:t>
            </a:r>
            <a:r>
              <a:rPr lang="en-US" sz="2000">
                <a:latin typeface="+mj-lt"/>
              </a:rPr>
              <a:t> </a:t>
            </a:r>
            <a:r>
              <a:rPr lang="en-US" sz="2000" err="1">
                <a:latin typeface="+mj-lt"/>
              </a:rPr>
              <a:t>phát</a:t>
            </a:r>
            <a:r>
              <a:rPr lang="en-US" sz="2000">
                <a:latin typeface="+mj-lt"/>
              </a:rPr>
              <a:t> </a:t>
            </a:r>
            <a:r>
              <a:rPr lang="en-US" sz="2000" err="1">
                <a:latin typeface="+mj-lt"/>
              </a:rPr>
              <a:t>triển</a:t>
            </a:r>
            <a:r>
              <a:rPr lang="en-US" sz="2000">
                <a:latin typeface="+mj-lt"/>
              </a:rPr>
              <a:t> </a:t>
            </a:r>
            <a:r>
              <a:rPr lang="en-US" sz="2000" err="1">
                <a:latin typeface="+mj-lt"/>
              </a:rPr>
              <a:t>không</a:t>
            </a:r>
            <a:r>
              <a:rPr lang="en-US" sz="2000">
                <a:latin typeface="+mj-lt"/>
              </a:rPr>
              <a:t> </a:t>
            </a:r>
            <a:r>
              <a:rPr lang="en-US" sz="2000" err="1">
                <a:latin typeface="+mj-lt"/>
              </a:rPr>
              <a:t>ngừng</a:t>
            </a:r>
            <a:r>
              <a:rPr lang="en-US" sz="2000">
                <a:latin typeface="+mj-lt"/>
              </a:rPr>
              <a:t> </a:t>
            </a:r>
            <a:r>
              <a:rPr lang="en-US" sz="2000" err="1">
                <a:latin typeface="+mj-lt"/>
              </a:rPr>
              <a:t>suy</a:t>
            </a:r>
            <a:r>
              <a:rPr lang="en-US" sz="2000">
                <a:latin typeface="+mj-lt"/>
              </a:rPr>
              <a:t> </a:t>
            </a:r>
            <a:r>
              <a:rPr lang="en-US" sz="2000" err="1">
                <a:latin typeface="+mj-lt"/>
              </a:rPr>
              <a:t>nghĩ</a:t>
            </a:r>
            <a:r>
              <a:rPr lang="en-US" sz="2000">
                <a:latin typeface="+mj-lt"/>
              </a:rPr>
              <a:t> </a:t>
            </a:r>
            <a:r>
              <a:rPr lang="en-US" sz="2000" err="1">
                <a:latin typeface="+mj-lt"/>
              </a:rPr>
              <a:t>về</a:t>
            </a:r>
            <a:r>
              <a:rPr lang="en-US" sz="2000">
                <a:latin typeface="+mj-lt"/>
              </a:rPr>
              <a:t> </a:t>
            </a:r>
            <a:r>
              <a:rPr lang="en-US" sz="2000" err="1">
                <a:latin typeface="+mj-lt"/>
              </a:rPr>
              <a:t>cách</a:t>
            </a:r>
            <a:r>
              <a:rPr lang="en-US" sz="2000">
                <a:latin typeface="+mj-lt"/>
              </a:rPr>
              <a:t> </a:t>
            </a:r>
            <a:r>
              <a:rPr lang="en-US" sz="2000" err="1">
                <a:latin typeface="+mj-lt"/>
              </a:rPr>
              <a:t>trở</a:t>
            </a:r>
            <a:r>
              <a:rPr lang="en-US" sz="2000">
                <a:latin typeface="+mj-lt"/>
              </a:rPr>
              <a:t> </a:t>
            </a:r>
            <a:r>
              <a:rPr lang="en-US" sz="2000" err="1">
                <a:latin typeface="+mj-lt"/>
              </a:rPr>
              <a:t>nên</a:t>
            </a:r>
            <a:r>
              <a:rPr lang="en-US" sz="2000">
                <a:latin typeface="+mj-lt"/>
              </a:rPr>
              <a:t> </a:t>
            </a:r>
            <a:r>
              <a:rPr lang="en-US" sz="2000" err="1">
                <a:latin typeface="+mj-lt"/>
              </a:rPr>
              <a:t>hiệu</a:t>
            </a:r>
            <a:r>
              <a:rPr lang="en-US" sz="2000">
                <a:latin typeface="+mj-lt"/>
              </a:rPr>
              <a:t> </a:t>
            </a:r>
            <a:r>
              <a:rPr lang="en-US" sz="2000" err="1">
                <a:latin typeface="+mj-lt"/>
              </a:rPr>
              <a:t>quả</a:t>
            </a:r>
            <a:r>
              <a:rPr lang="en-US" sz="2000">
                <a:latin typeface="+mj-lt"/>
              </a:rPr>
              <a:t> </a:t>
            </a:r>
            <a:r>
              <a:rPr lang="en-US" sz="2000" err="1">
                <a:latin typeface="+mj-lt"/>
              </a:rPr>
              <a:t>hơn</a:t>
            </a:r>
            <a:r>
              <a:rPr lang="en-US" sz="2000">
                <a:latin typeface="+mj-lt"/>
              </a:rPr>
              <a:t>.</a:t>
            </a:r>
          </a:p>
        </p:txBody>
      </p:sp>
    </p:spTree>
    <p:extLst>
      <p:ext uri="{BB962C8B-B14F-4D97-AF65-F5344CB8AC3E}">
        <p14:creationId xmlns:p14="http://schemas.microsoft.com/office/powerpoint/2010/main" val="33925267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93"/>
                                        </p:tgtEl>
                                        <p:attrNameLst>
                                          <p:attrName>style.visibility</p:attrName>
                                        </p:attrNameLst>
                                      </p:cBhvr>
                                      <p:to>
                                        <p:strVal val="visible"/>
                                      </p:to>
                                    </p:set>
                                    <p:animEffect transition="in" filter="fade">
                                      <p:cBhvr>
                                        <p:cTn id="7" dur="1000"/>
                                        <p:tgtEl>
                                          <p:spTgt spid="1493"/>
                                        </p:tgtEl>
                                      </p:cBhvr>
                                    </p:animEffect>
                                  </p:childTnLst>
                                </p:cTn>
                              </p:par>
                              <p:par>
                                <p:cTn id="8" presetID="10" presetClass="entr" presetSubtype="0" fill="hold" nodeType="withEffect">
                                  <p:stCondLst>
                                    <p:cond delay="0"/>
                                  </p:stCondLst>
                                  <p:childTnLst>
                                    <p:set>
                                      <p:cBhvr>
                                        <p:cTn id="9" dur="1" fill="hold">
                                          <p:stCondLst>
                                            <p:cond delay="0"/>
                                          </p:stCondLst>
                                        </p:cTn>
                                        <p:tgtEl>
                                          <p:spTgt spid="1497"/>
                                        </p:tgtEl>
                                        <p:attrNameLst>
                                          <p:attrName>style.visibility</p:attrName>
                                        </p:attrNameLst>
                                      </p:cBhvr>
                                      <p:to>
                                        <p:strVal val="visible"/>
                                      </p:to>
                                    </p:set>
                                    <p:animEffect transition="in" filter="fade">
                                      <p:cBhvr>
                                        <p:cTn id="10" dur="1000"/>
                                        <p:tgtEl>
                                          <p:spTgt spid="1497"/>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494"/>
                                        </p:tgtEl>
                                        <p:attrNameLst>
                                          <p:attrName>style.visibility</p:attrName>
                                        </p:attrNameLst>
                                      </p:cBhvr>
                                      <p:to>
                                        <p:strVal val="visible"/>
                                      </p:to>
                                    </p:set>
                                    <p:animEffect transition="in" filter="fade">
                                      <p:cBhvr>
                                        <p:cTn id="14" dur="1000"/>
                                        <p:tgtEl>
                                          <p:spTgt spid="1494"/>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2" name="Google Shape;802;p76"/>
          <p:cNvSpPr txBox="1">
            <a:spLocks noGrp="1"/>
          </p:cNvSpPr>
          <p:nvPr>
            <p:ph type="title"/>
          </p:nvPr>
        </p:nvSpPr>
        <p:spPr>
          <a:xfrm>
            <a:off x="2075712" y="275725"/>
            <a:ext cx="45639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3000">
                <a:latin typeface="+mj-lt"/>
              </a:rPr>
              <a:t>4 Giá trị cốt lõi</a:t>
            </a:r>
            <a:endParaRPr sz="3000">
              <a:latin typeface="+mj-lt"/>
            </a:endParaRPr>
          </a:p>
        </p:txBody>
      </p:sp>
      <p:sp>
        <p:nvSpPr>
          <p:cNvPr id="5" name="TextBox 4">
            <a:extLst>
              <a:ext uri="{FF2B5EF4-FFF2-40B4-BE49-F238E27FC236}">
                <a16:creationId xmlns:a16="http://schemas.microsoft.com/office/drawing/2014/main" id="{B49A05E7-A981-584A-2364-4AAE5680F47E}"/>
              </a:ext>
            </a:extLst>
          </p:cNvPr>
          <p:cNvSpPr txBox="1"/>
          <p:nvPr/>
        </p:nvSpPr>
        <p:spPr>
          <a:xfrm>
            <a:off x="256154" y="995392"/>
            <a:ext cx="8493919" cy="1015663"/>
          </a:xfrm>
          <a:prstGeom prst="rect">
            <a:avLst/>
          </a:prstGeom>
          <a:noFill/>
        </p:spPr>
        <p:txBody>
          <a:bodyPr wrap="square" rtlCol="0">
            <a:spAutoFit/>
          </a:bodyPr>
          <a:lstStyle/>
          <a:p>
            <a:r>
              <a:rPr lang="en-US" sz="2000" b="1" u="none" strike="noStrike" err="1">
                <a:solidFill>
                  <a:srgbClr val="222222"/>
                </a:solidFill>
                <a:effectLst/>
                <a:highlight>
                  <a:srgbClr val="FFFFFF"/>
                </a:highlight>
                <a:latin typeface="+mj-lt"/>
                <a:ea typeface="Times New Roman" panose="02020603050405020304" pitchFamily="18" charset="0"/>
                <a:cs typeface="Aptos" panose="020B0004020202020204" pitchFamily="34" charset="0"/>
              </a:rPr>
              <a:t>Cá</a:t>
            </a:r>
            <a:r>
              <a:rPr lang="en-US" sz="2000" b="1" u="none" strike="noStrike">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b="1" u="none" strike="noStrike" err="1">
                <a:solidFill>
                  <a:srgbClr val="222222"/>
                </a:solidFill>
                <a:effectLst/>
                <a:highlight>
                  <a:srgbClr val="FFFFFF"/>
                </a:highlight>
                <a:latin typeface="+mj-lt"/>
                <a:ea typeface="Times New Roman" panose="02020603050405020304" pitchFamily="18" charset="0"/>
                <a:cs typeface="Aptos" panose="020B0004020202020204" pitchFamily="34" charset="0"/>
              </a:rPr>
              <a:t>nhân</a:t>
            </a:r>
            <a:r>
              <a:rPr lang="en-US" sz="2000" b="1" u="none" strike="noStrike">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b="1" u="none" strike="noStrike" err="1">
                <a:solidFill>
                  <a:srgbClr val="222222"/>
                </a:solidFill>
                <a:effectLst/>
                <a:highlight>
                  <a:srgbClr val="FFFFFF"/>
                </a:highlight>
                <a:latin typeface="+mj-lt"/>
                <a:ea typeface="Times New Roman" panose="02020603050405020304" pitchFamily="18" charset="0"/>
                <a:cs typeface="Aptos" panose="020B0004020202020204" pitchFamily="34" charset="0"/>
              </a:rPr>
              <a:t>và</a:t>
            </a:r>
            <a:r>
              <a:rPr lang="en-US" sz="2000" b="1" u="none" strike="noStrike">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b="1" u="none" strike="noStrike" err="1">
                <a:solidFill>
                  <a:srgbClr val="222222"/>
                </a:solidFill>
                <a:effectLst/>
                <a:highlight>
                  <a:srgbClr val="FFFFFF"/>
                </a:highlight>
                <a:latin typeface="+mj-lt"/>
                <a:ea typeface="Times New Roman" panose="02020603050405020304" pitchFamily="18" charset="0"/>
                <a:cs typeface="Aptos" panose="020B0004020202020204" pitchFamily="34" charset="0"/>
              </a:rPr>
              <a:t>sự</a:t>
            </a:r>
            <a:r>
              <a:rPr lang="en-US" sz="2000" b="1" u="none" strike="noStrike">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b="1" u="none" strike="noStrike" err="1">
                <a:solidFill>
                  <a:srgbClr val="222222"/>
                </a:solidFill>
                <a:effectLst/>
                <a:highlight>
                  <a:srgbClr val="FFFFFF"/>
                </a:highlight>
                <a:latin typeface="+mj-lt"/>
                <a:ea typeface="Times New Roman" panose="02020603050405020304" pitchFamily="18" charset="0"/>
                <a:cs typeface="Aptos" panose="020B0004020202020204" pitchFamily="34" charset="0"/>
              </a:rPr>
              <a:t>tương</a:t>
            </a:r>
            <a:r>
              <a:rPr lang="en-US" sz="2000" b="1" u="none" strike="noStrike">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b="1" u="none" strike="noStrike" err="1">
                <a:solidFill>
                  <a:srgbClr val="222222"/>
                </a:solidFill>
                <a:effectLst/>
                <a:highlight>
                  <a:srgbClr val="FFFFFF"/>
                </a:highlight>
                <a:latin typeface="+mj-lt"/>
                <a:ea typeface="Times New Roman" panose="02020603050405020304" pitchFamily="18" charset="0"/>
                <a:cs typeface="Aptos" panose="020B0004020202020204" pitchFamily="34" charset="0"/>
              </a:rPr>
              <a:t>tác</a:t>
            </a:r>
            <a:r>
              <a:rPr lang="en-US" sz="2000" b="1" u="none" strike="noStrike">
                <a:solidFill>
                  <a:srgbClr val="222222"/>
                </a:solidFill>
                <a:effectLst/>
                <a:highlight>
                  <a:srgbClr val="FFFFFF"/>
                </a:highlight>
                <a:latin typeface="+mj-lt"/>
                <a:ea typeface="Times New Roman" panose="02020603050405020304" pitchFamily="18" charset="0"/>
                <a:cs typeface="Aptos" panose="020B0004020202020204" pitchFamily="34" charset="0"/>
              </a:rPr>
              <a:t>:</a:t>
            </a:r>
          </a:p>
          <a:p>
            <a:r>
              <a:rPr lang="vi-VN" sz="2000" b="0" i="0">
                <a:solidFill>
                  <a:schemeClr val="tx1"/>
                </a:solidFill>
                <a:effectLst/>
                <a:latin typeface="+mn-lt"/>
              </a:rPr>
              <a:t>Agile nhấn mạnh vai trò của con người trong quy trình, đánh giá rằng họ còn quan trọng hơn công cụ và quy trình.</a:t>
            </a:r>
            <a:endParaRPr lang="en-US" sz="2000">
              <a:solidFill>
                <a:schemeClr val="tx1"/>
              </a:solidFill>
              <a:latin typeface="+mn-lt"/>
            </a:endParaRPr>
          </a:p>
        </p:txBody>
      </p:sp>
      <p:pic>
        <p:nvPicPr>
          <p:cNvPr id="3" name="Picture 2" descr="A cartoon of a person sitting at a table with another person in front of him&#10;&#10;Description automatically generated">
            <a:extLst>
              <a:ext uri="{FF2B5EF4-FFF2-40B4-BE49-F238E27FC236}">
                <a16:creationId xmlns:a16="http://schemas.microsoft.com/office/drawing/2014/main" id="{AA7911D1-79E9-DFFA-3456-046C1BB4E4D4}"/>
              </a:ext>
            </a:extLst>
          </p:cNvPr>
          <p:cNvPicPr>
            <a:picLocks noChangeAspect="1"/>
          </p:cNvPicPr>
          <p:nvPr/>
        </p:nvPicPr>
        <p:blipFill>
          <a:blip r:embed="rId3"/>
          <a:stretch>
            <a:fillRect/>
          </a:stretch>
        </p:blipFill>
        <p:spPr>
          <a:xfrm>
            <a:off x="2169675" y="2880927"/>
            <a:ext cx="4804650" cy="2262573"/>
          </a:xfrm>
          <a:prstGeom prst="rect">
            <a:avLst/>
          </a:prstGeom>
        </p:spPr>
      </p:pic>
    </p:spTree>
    <p:extLst>
      <p:ext uri="{BB962C8B-B14F-4D97-AF65-F5344CB8AC3E}">
        <p14:creationId xmlns:p14="http://schemas.microsoft.com/office/powerpoint/2010/main" val="3877617377"/>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2" name="Google Shape;802;p76"/>
          <p:cNvSpPr txBox="1">
            <a:spLocks noGrp="1"/>
          </p:cNvSpPr>
          <p:nvPr>
            <p:ph type="title"/>
          </p:nvPr>
        </p:nvSpPr>
        <p:spPr>
          <a:xfrm>
            <a:off x="2075712" y="275725"/>
            <a:ext cx="45639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3000">
                <a:latin typeface="+mj-lt"/>
              </a:rPr>
              <a:t>4 Giá trị cốt lõi</a:t>
            </a:r>
            <a:endParaRPr sz="3000">
              <a:latin typeface="+mj-lt"/>
            </a:endParaRPr>
          </a:p>
        </p:txBody>
      </p:sp>
      <p:sp>
        <p:nvSpPr>
          <p:cNvPr id="5" name="TextBox 4">
            <a:extLst>
              <a:ext uri="{FF2B5EF4-FFF2-40B4-BE49-F238E27FC236}">
                <a16:creationId xmlns:a16="http://schemas.microsoft.com/office/drawing/2014/main" id="{B49A05E7-A981-584A-2364-4AAE5680F47E}"/>
              </a:ext>
            </a:extLst>
          </p:cNvPr>
          <p:cNvSpPr txBox="1"/>
          <p:nvPr/>
        </p:nvSpPr>
        <p:spPr>
          <a:xfrm>
            <a:off x="325040" y="995392"/>
            <a:ext cx="8493919" cy="1323439"/>
          </a:xfrm>
          <a:prstGeom prst="rect">
            <a:avLst/>
          </a:prstGeom>
          <a:noFill/>
        </p:spPr>
        <p:txBody>
          <a:bodyPr wrap="square" rtlCol="0">
            <a:spAutoFit/>
          </a:bodyPr>
          <a:lstStyle/>
          <a:p>
            <a:r>
              <a:rPr lang="en-US" sz="2000" b="1" u="none" strike="noStrike" err="1">
                <a:solidFill>
                  <a:srgbClr val="222222"/>
                </a:solidFill>
                <a:effectLst/>
                <a:highlight>
                  <a:srgbClr val="FFFFFF"/>
                </a:highlight>
                <a:latin typeface="+mj-lt"/>
                <a:ea typeface="Times New Roman" panose="02020603050405020304" pitchFamily="18" charset="0"/>
                <a:cs typeface="Aptos" panose="020B0004020202020204" pitchFamily="34" charset="0"/>
              </a:rPr>
              <a:t>Phần</a:t>
            </a:r>
            <a:r>
              <a:rPr lang="en-US" sz="2000" b="1" u="none" strike="noStrike">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b="1" u="none" strike="noStrike" err="1">
                <a:solidFill>
                  <a:srgbClr val="222222"/>
                </a:solidFill>
                <a:effectLst/>
                <a:highlight>
                  <a:srgbClr val="FFFFFF"/>
                </a:highlight>
                <a:latin typeface="+mj-lt"/>
                <a:ea typeface="Times New Roman" panose="02020603050405020304" pitchFamily="18" charset="0"/>
                <a:cs typeface="Aptos" panose="020B0004020202020204" pitchFamily="34" charset="0"/>
              </a:rPr>
              <a:t>mềm</a:t>
            </a:r>
            <a:r>
              <a:rPr lang="en-US" sz="2000" b="1" u="none" strike="noStrike">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b="1" u="none" strike="noStrike" err="1">
                <a:solidFill>
                  <a:srgbClr val="222222"/>
                </a:solidFill>
                <a:effectLst/>
                <a:highlight>
                  <a:srgbClr val="FFFFFF"/>
                </a:highlight>
                <a:latin typeface="+mj-lt"/>
                <a:ea typeface="Times New Roman" panose="02020603050405020304" pitchFamily="18" charset="0"/>
                <a:cs typeface="Aptos" panose="020B0004020202020204" pitchFamily="34" charset="0"/>
              </a:rPr>
              <a:t>làm</a:t>
            </a:r>
            <a:r>
              <a:rPr lang="en-US" sz="2000" b="1" u="none" strike="noStrike">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b="1" u="none" strike="noStrike" err="1">
                <a:solidFill>
                  <a:srgbClr val="222222"/>
                </a:solidFill>
                <a:effectLst/>
                <a:highlight>
                  <a:srgbClr val="FFFFFF"/>
                </a:highlight>
                <a:latin typeface="+mj-lt"/>
                <a:ea typeface="Times New Roman" panose="02020603050405020304" pitchFamily="18" charset="0"/>
                <a:cs typeface="Aptos" panose="020B0004020202020204" pitchFamily="34" charset="0"/>
              </a:rPr>
              <a:t>việc</a:t>
            </a:r>
            <a:r>
              <a:rPr lang="en-US" sz="2000" b="1" u="none" strike="noStrike">
                <a:solidFill>
                  <a:srgbClr val="222222"/>
                </a:solidFill>
                <a:effectLst/>
                <a:highlight>
                  <a:srgbClr val="FFFFFF"/>
                </a:highlight>
                <a:latin typeface="+mj-lt"/>
                <a:ea typeface="Times New Roman" panose="02020603050405020304" pitchFamily="18" charset="0"/>
                <a:cs typeface="Aptos" panose="020B0004020202020204" pitchFamily="34" charset="0"/>
              </a:rPr>
              <a:t>:</a:t>
            </a:r>
            <a:endParaRPr lang="en-US" sz="2000" b="1" u="none" strike="noStrike">
              <a:solidFill>
                <a:srgbClr val="222222"/>
              </a:solidFill>
              <a:highlight>
                <a:srgbClr val="FFFFFF"/>
              </a:highlight>
              <a:latin typeface="+mj-lt"/>
              <a:ea typeface="Times New Roman" panose="02020603050405020304" pitchFamily="18" charset="0"/>
            </a:endParaRPr>
          </a:p>
          <a:p>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Agile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đặt</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việc</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cung</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cấp</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phần</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mềm</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cho</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khách</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hàng</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là</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một</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trong</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những</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ưu</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tiên</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cao</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nhất</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Sau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đó</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có</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thể</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thu</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thập</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phản</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hồi</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để</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giúp</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cải</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thiện</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các</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bản</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phát</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hành</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trong</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tương</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lai</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a:t>
            </a:r>
            <a:endParaRPr lang="en-US" sz="2000">
              <a:effectLst/>
              <a:latin typeface="+mj-lt"/>
              <a:ea typeface="Aptos" panose="020B0004020202020204" pitchFamily="34" charset="0"/>
              <a:cs typeface="Aptos" panose="020B0004020202020204" pitchFamily="34" charset="0"/>
            </a:endParaRPr>
          </a:p>
        </p:txBody>
      </p:sp>
      <p:pic>
        <p:nvPicPr>
          <p:cNvPr id="3" name="Picture 2" descr="A computer with colorful apps coming out of it&#10;&#10;Description automatically generated">
            <a:extLst>
              <a:ext uri="{FF2B5EF4-FFF2-40B4-BE49-F238E27FC236}">
                <a16:creationId xmlns:a16="http://schemas.microsoft.com/office/drawing/2014/main" id="{19B96A38-8C0F-6BEF-9181-37E7091EB974}"/>
              </a:ext>
            </a:extLst>
          </p:cNvPr>
          <p:cNvPicPr>
            <a:picLocks noChangeAspect="1"/>
          </p:cNvPicPr>
          <p:nvPr/>
        </p:nvPicPr>
        <p:blipFill>
          <a:blip r:embed="rId3"/>
          <a:stretch>
            <a:fillRect/>
          </a:stretch>
        </p:blipFill>
        <p:spPr>
          <a:xfrm>
            <a:off x="2789303" y="2889614"/>
            <a:ext cx="3565391" cy="2253886"/>
          </a:xfrm>
          <a:prstGeom prst="rect">
            <a:avLst/>
          </a:prstGeom>
        </p:spPr>
      </p:pic>
    </p:spTree>
    <p:extLst>
      <p:ext uri="{BB962C8B-B14F-4D97-AF65-F5344CB8AC3E}">
        <p14:creationId xmlns:p14="http://schemas.microsoft.com/office/powerpoint/2010/main" val="3398776019"/>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2" name="Google Shape;802;p76"/>
          <p:cNvSpPr txBox="1">
            <a:spLocks noGrp="1"/>
          </p:cNvSpPr>
          <p:nvPr>
            <p:ph type="title"/>
          </p:nvPr>
        </p:nvSpPr>
        <p:spPr>
          <a:xfrm>
            <a:off x="2075712" y="275725"/>
            <a:ext cx="45639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3000">
                <a:latin typeface="+mj-lt"/>
              </a:rPr>
              <a:t>4 Giá trị cốt lõi</a:t>
            </a:r>
            <a:endParaRPr sz="3000">
              <a:latin typeface="+mj-lt"/>
            </a:endParaRPr>
          </a:p>
        </p:txBody>
      </p:sp>
      <p:sp>
        <p:nvSpPr>
          <p:cNvPr id="5" name="TextBox 4">
            <a:extLst>
              <a:ext uri="{FF2B5EF4-FFF2-40B4-BE49-F238E27FC236}">
                <a16:creationId xmlns:a16="http://schemas.microsoft.com/office/drawing/2014/main" id="{B49A05E7-A981-584A-2364-4AAE5680F47E}"/>
              </a:ext>
            </a:extLst>
          </p:cNvPr>
          <p:cNvSpPr txBox="1"/>
          <p:nvPr/>
        </p:nvSpPr>
        <p:spPr>
          <a:xfrm>
            <a:off x="294548" y="1005677"/>
            <a:ext cx="8554902" cy="1015663"/>
          </a:xfrm>
          <a:prstGeom prst="rect">
            <a:avLst/>
          </a:prstGeom>
          <a:noFill/>
        </p:spPr>
        <p:txBody>
          <a:bodyPr wrap="square" rtlCol="0">
            <a:spAutoFit/>
          </a:bodyPr>
          <a:lstStyle/>
          <a:p>
            <a:r>
              <a:rPr lang="en-US" sz="2000" b="1" u="none" strike="noStrike" err="1">
                <a:solidFill>
                  <a:srgbClr val="222222"/>
                </a:solidFill>
                <a:effectLst/>
                <a:highlight>
                  <a:srgbClr val="FFFFFF"/>
                </a:highlight>
                <a:latin typeface="+mj-lt"/>
                <a:ea typeface="Times New Roman" panose="02020603050405020304" pitchFamily="18" charset="0"/>
                <a:cs typeface="Aptos" panose="020B0004020202020204" pitchFamily="34" charset="0"/>
              </a:rPr>
              <a:t>Sự</a:t>
            </a:r>
            <a:r>
              <a:rPr lang="en-US" sz="2000" b="1" u="none" strike="noStrike">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b="1" u="none" strike="noStrike" err="1">
                <a:solidFill>
                  <a:srgbClr val="222222"/>
                </a:solidFill>
                <a:effectLst/>
                <a:highlight>
                  <a:srgbClr val="FFFFFF"/>
                </a:highlight>
                <a:latin typeface="+mj-lt"/>
                <a:ea typeface="Times New Roman" panose="02020603050405020304" pitchFamily="18" charset="0"/>
                <a:cs typeface="Aptos" panose="020B0004020202020204" pitchFamily="34" charset="0"/>
              </a:rPr>
              <a:t>hợp</a:t>
            </a:r>
            <a:r>
              <a:rPr lang="en-US" sz="2000" b="1" u="none" strike="noStrike">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b="1" u="none" strike="noStrike" err="1">
                <a:solidFill>
                  <a:srgbClr val="222222"/>
                </a:solidFill>
                <a:effectLst/>
                <a:highlight>
                  <a:srgbClr val="FFFFFF"/>
                </a:highlight>
                <a:latin typeface="+mj-lt"/>
                <a:ea typeface="Times New Roman" panose="02020603050405020304" pitchFamily="18" charset="0"/>
                <a:cs typeface="Aptos" panose="020B0004020202020204" pitchFamily="34" charset="0"/>
              </a:rPr>
              <a:t>tác</a:t>
            </a:r>
            <a:r>
              <a:rPr lang="en-US" sz="2000" b="1" u="none" strike="noStrike">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b="1" u="none" strike="noStrike" err="1">
                <a:solidFill>
                  <a:srgbClr val="222222"/>
                </a:solidFill>
                <a:effectLst/>
                <a:highlight>
                  <a:srgbClr val="FFFFFF"/>
                </a:highlight>
                <a:latin typeface="+mj-lt"/>
                <a:ea typeface="Times New Roman" panose="02020603050405020304" pitchFamily="18" charset="0"/>
                <a:cs typeface="Aptos" panose="020B0004020202020204" pitchFamily="34" charset="0"/>
              </a:rPr>
              <a:t>của</a:t>
            </a:r>
            <a:r>
              <a:rPr lang="en-US" sz="2000" b="1" u="none" strike="noStrike">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b="1" u="none" strike="noStrike" err="1">
                <a:solidFill>
                  <a:srgbClr val="222222"/>
                </a:solidFill>
                <a:effectLst/>
                <a:highlight>
                  <a:srgbClr val="FFFFFF"/>
                </a:highlight>
                <a:latin typeface="+mj-lt"/>
                <a:ea typeface="Times New Roman" panose="02020603050405020304" pitchFamily="18" charset="0"/>
                <a:cs typeface="Aptos" panose="020B0004020202020204" pitchFamily="34" charset="0"/>
              </a:rPr>
              <a:t>khách</a:t>
            </a:r>
            <a:r>
              <a:rPr lang="en-US" sz="2000" b="1" u="none" strike="noStrike">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b="1" u="none" strike="noStrike" err="1">
                <a:solidFill>
                  <a:srgbClr val="222222"/>
                </a:solidFill>
                <a:effectLst/>
                <a:highlight>
                  <a:srgbClr val="FFFFFF"/>
                </a:highlight>
                <a:latin typeface="+mj-lt"/>
                <a:ea typeface="Times New Roman" panose="02020603050405020304" pitchFamily="18" charset="0"/>
                <a:cs typeface="Aptos" panose="020B0004020202020204" pitchFamily="34" charset="0"/>
              </a:rPr>
              <a:t>hàng</a:t>
            </a:r>
            <a:r>
              <a:rPr lang="en-US" sz="2000" b="1" u="none" strike="noStrike">
                <a:solidFill>
                  <a:srgbClr val="222222"/>
                </a:solidFill>
                <a:effectLst/>
                <a:highlight>
                  <a:srgbClr val="FFFFFF"/>
                </a:highlight>
                <a:latin typeface="+mj-lt"/>
                <a:ea typeface="Times New Roman" panose="02020603050405020304" pitchFamily="18" charset="0"/>
                <a:cs typeface="Aptos" panose="020B0004020202020204" pitchFamily="34" charset="0"/>
              </a:rPr>
              <a:t>:</a:t>
            </a:r>
            <a:endParaRPr lang="en-US" sz="2000" b="1" u="none" strike="noStrike">
              <a:solidFill>
                <a:srgbClr val="222222"/>
              </a:solidFill>
              <a:highlight>
                <a:srgbClr val="FFFFFF"/>
              </a:highlight>
              <a:latin typeface="+mj-lt"/>
              <a:ea typeface="Times New Roman" panose="02020603050405020304" pitchFamily="18" charset="0"/>
            </a:endParaRPr>
          </a:p>
          <a:p>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Cần</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xây</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dựng</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vòng</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phản</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hồi</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với</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khách</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hàng</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để</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có</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thể</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liên</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tục</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đảm</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bảo</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rằng</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sản</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phẩm</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của</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bạn</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phù</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hợp</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với</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err="1">
                <a:solidFill>
                  <a:srgbClr val="222222"/>
                </a:solidFill>
                <a:effectLst/>
                <a:highlight>
                  <a:srgbClr val="FFFFFF"/>
                </a:highlight>
                <a:latin typeface="+mj-lt"/>
                <a:ea typeface="Times New Roman" panose="02020603050405020304" pitchFamily="18" charset="0"/>
                <a:cs typeface="Aptos" panose="020B0004020202020204" pitchFamily="34" charset="0"/>
              </a:rPr>
              <a:t>họ</a:t>
            </a:r>
            <a:r>
              <a:rPr lang="en-US" sz="2000">
                <a:solidFill>
                  <a:srgbClr val="222222"/>
                </a:solidFill>
                <a:effectLst/>
                <a:highlight>
                  <a:srgbClr val="FFFFFF"/>
                </a:highlight>
                <a:latin typeface="+mj-lt"/>
                <a:ea typeface="Times New Roman" panose="02020603050405020304" pitchFamily="18" charset="0"/>
                <a:cs typeface="Aptos" panose="020B0004020202020204" pitchFamily="34" charset="0"/>
              </a:rPr>
              <a:t>.</a:t>
            </a:r>
            <a:endParaRPr lang="en-US" sz="2000">
              <a:effectLst/>
              <a:latin typeface="+mj-lt"/>
              <a:ea typeface="Aptos" panose="020B0004020202020204" pitchFamily="34" charset="0"/>
              <a:cs typeface="Aptos" panose="020B0004020202020204" pitchFamily="34" charset="0"/>
            </a:endParaRPr>
          </a:p>
        </p:txBody>
      </p:sp>
      <p:pic>
        <p:nvPicPr>
          <p:cNvPr id="3" name="Picture 2" descr="A person shaking hands with a briefcase&#10;&#10;Description automatically generated">
            <a:extLst>
              <a:ext uri="{FF2B5EF4-FFF2-40B4-BE49-F238E27FC236}">
                <a16:creationId xmlns:a16="http://schemas.microsoft.com/office/drawing/2014/main" id="{083E8508-6FEF-EDEC-0A68-68571ECF2B45}"/>
              </a:ext>
            </a:extLst>
          </p:cNvPr>
          <p:cNvPicPr>
            <a:picLocks noChangeAspect="1"/>
          </p:cNvPicPr>
          <p:nvPr/>
        </p:nvPicPr>
        <p:blipFill>
          <a:blip r:embed="rId3"/>
          <a:stretch>
            <a:fillRect/>
          </a:stretch>
        </p:blipFill>
        <p:spPr>
          <a:xfrm>
            <a:off x="2621496" y="2876195"/>
            <a:ext cx="3901005" cy="2267305"/>
          </a:xfrm>
          <a:prstGeom prst="rect">
            <a:avLst/>
          </a:prstGeom>
        </p:spPr>
      </p:pic>
    </p:spTree>
    <p:extLst>
      <p:ext uri="{BB962C8B-B14F-4D97-AF65-F5344CB8AC3E}">
        <p14:creationId xmlns:p14="http://schemas.microsoft.com/office/powerpoint/2010/main" val="1354988067"/>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2" name="Google Shape;802;p76"/>
          <p:cNvSpPr txBox="1">
            <a:spLocks noGrp="1"/>
          </p:cNvSpPr>
          <p:nvPr>
            <p:ph type="title"/>
          </p:nvPr>
        </p:nvSpPr>
        <p:spPr>
          <a:xfrm>
            <a:off x="2075712" y="275725"/>
            <a:ext cx="45639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mj-lt"/>
              </a:rPr>
              <a:t>4 Giá trị cốt lõi</a:t>
            </a:r>
          </a:p>
        </p:txBody>
      </p:sp>
      <p:sp>
        <p:nvSpPr>
          <p:cNvPr id="5" name="TextBox 4">
            <a:extLst>
              <a:ext uri="{FF2B5EF4-FFF2-40B4-BE49-F238E27FC236}">
                <a16:creationId xmlns:a16="http://schemas.microsoft.com/office/drawing/2014/main" id="{B49A05E7-A981-584A-2364-4AAE5680F47E}"/>
              </a:ext>
            </a:extLst>
          </p:cNvPr>
          <p:cNvSpPr txBox="1"/>
          <p:nvPr/>
        </p:nvSpPr>
        <p:spPr>
          <a:xfrm>
            <a:off x="321469" y="998243"/>
            <a:ext cx="8493919" cy="1015663"/>
          </a:xfrm>
          <a:prstGeom prst="rect">
            <a:avLst/>
          </a:prstGeom>
          <a:noFill/>
        </p:spPr>
        <p:txBody>
          <a:bodyPr wrap="square" rtlCol="0">
            <a:spAutoFit/>
          </a:bodyPr>
          <a:lstStyle/>
          <a:p>
            <a:r>
              <a:rPr lang="en-US" sz="2000" b="1" u="none" strike="noStrike" err="1">
                <a:solidFill>
                  <a:srgbClr val="222222"/>
                </a:solidFill>
                <a:effectLst/>
                <a:highlight>
                  <a:srgbClr val="FFFFFF"/>
                </a:highlight>
                <a:latin typeface="+mj-lt"/>
                <a:ea typeface="Times New Roman" panose="02020603050405020304" pitchFamily="18" charset="0"/>
                <a:cs typeface="Aptos" panose="020B0004020202020204" pitchFamily="34" charset="0"/>
              </a:rPr>
              <a:t>Phản</a:t>
            </a:r>
            <a:r>
              <a:rPr lang="en-US" sz="2000" b="1" u="none" strike="noStrike">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b="1" u="none" strike="noStrike" err="1">
                <a:solidFill>
                  <a:srgbClr val="222222"/>
                </a:solidFill>
                <a:effectLst/>
                <a:highlight>
                  <a:srgbClr val="FFFFFF"/>
                </a:highlight>
                <a:latin typeface="+mj-lt"/>
                <a:ea typeface="Times New Roman" panose="02020603050405020304" pitchFamily="18" charset="0"/>
                <a:cs typeface="Aptos" panose="020B0004020202020204" pitchFamily="34" charset="0"/>
              </a:rPr>
              <a:t>hồi</a:t>
            </a:r>
            <a:r>
              <a:rPr lang="en-US" sz="2000" b="1" u="none" strike="noStrike">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b="1" u="none" strike="noStrike" err="1">
                <a:solidFill>
                  <a:srgbClr val="222222"/>
                </a:solidFill>
                <a:effectLst/>
                <a:highlight>
                  <a:srgbClr val="FFFFFF"/>
                </a:highlight>
                <a:latin typeface="+mj-lt"/>
                <a:ea typeface="Times New Roman" panose="02020603050405020304" pitchFamily="18" charset="0"/>
                <a:cs typeface="Aptos" panose="020B0004020202020204" pitchFamily="34" charset="0"/>
              </a:rPr>
              <a:t>với</a:t>
            </a:r>
            <a:r>
              <a:rPr lang="en-US" sz="2000" b="1" u="none" strike="noStrike">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b="1" u="none" strike="noStrike" err="1">
                <a:solidFill>
                  <a:srgbClr val="222222"/>
                </a:solidFill>
                <a:effectLst/>
                <a:highlight>
                  <a:srgbClr val="FFFFFF"/>
                </a:highlight>
                <a:latin typeface="+mj-lt"/>
                <a:ea typeface="Times New Roman" panose="02020603050405020304" pitchFamily="18" charset="0"/>
                <a:cs typeface="Aptos" panose="020B0004020202020204" pitchFamily="34" charset="0"/>
              </a:rPr>
              <a:t>sự</a:t>
            </a:r>
            <a:r>
              <a:rPr lang="en-US" sz="2000" b="1" u="none" strike="noStrike">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b="1" u="none" strike="noStrike" err="1">
                <a:solidFill>
                  <a:srgbClr val="222222"/>
                </a:solidFill>
                <a:effectLst/>
                <a:highlight>
                  <a:srgbClr val="FFFFFF"/>
                </a:highlight>
                <a:latin typeface="+mj-lt"/>
                <a:ea typeface="Times New Roman" panose="02020603050405020304" pitchFamily="18" charset="0"/>
                <a:cs typeface="Aptos" panose="020B0004020202020204" pitchFamily="34" charset="0"/>
              </a:rPr>
              <a:t>thay</a:t>
            </a:r>
            <a:r>
              <a:rPr lang="en-US" sz="2000" b="1" u="none" strike="noStrike">
                <a:solidFill>
                  <a:srgbClr val="222222"/>
                </a:solidFill>
                <a:effectLst/>
                <a:highlight>
                  <a:srgbClr val="FFFFFF"/>
                </a:highlight>
                <a:latin typeface="+mj-lt"/>
                <a:ea typeface="Times New Roman" panose="02020603050405020304" pitchFamily="18" charset="0"/>
                <a:cs typeface="Aptos" panose="020B0004020202020204" pitchFamily="34" charset="0"/>
              </a:rPr>
              <a:t> </a:t>
            </a:r>
            <a:r>
              <a:rPr lang="en-US" sz="2000" b="1" u="none" strike="noStrike" err="1">
                <a:solidFill>
                  <a:srgbClr val="222222"/>
                </a:solidFill>
                <a:effectLst/>
                <a:highlight>
                  <a:srgbClr val="FFFFFF"/>
                </a:highlight>
                <a:latin typeface="+mj-lt"/>
                <a:ea typeface="Times New Roman" panose="02020603050405020304" pitchFamily="18" charset="0"/>
                <a:cs typeface="Aptos" panose="020B0004020202020204" pitchFamily="34" charset="0"/>
              </a:rPr>
              <a:t>đổi</a:t>
            </a:r>
            <a:r>
              <a:rPr lang="en-US" sz="2000" b="1" u="none" strike="noStrike">
                <a:solidFill>
                  <a:srgbClr val="222222"/>
                </a:solidFill>
                <a:effectLst/>
                <a:highlight>
                  <a:srgbClr val="FFFFFF"/>
                </a:highlight>
                <a:latin typeface="+mj-lt"/>
                <a:ea typeface="Times New Roman" panose="02020603050405020304" pitchFamily="18" charset="0"/>
                <a:cs typeface="Aptos" panose="020B0004020202020204" pitchFamily="34" charset="0"/>
              </a:rPr>
              <a:t>:</a:t>
            </a:r>
            <a:br>
              <a:rPr lang="vi-VN" sz="2000">
                <a:latin typeface="+mj-lt"/>
              </a:rPr>
            </a:br>
            <a:r>
              <a:rPr lang="vi-VN" sz="2000" b="0" i="0">
                <a:solidFill>
                  <a:schemeClr val="tx1"/>
                </a:solidFill>
                <a:effectLst/>
                <a:latin typeface="+mn-lt"/>
              </a:rPr>
              <a:t>Yêu cầu luôn thay đổi. Agile gợi ý nhóm phần mềm xoay vòng, thay đổi hướng đi khi cần, với lộ trình linh hoạt</a:t>
            </a:r>
            <a:r>
              <a:rPr lang="en-US" sz="2000" b="0" i="0">
                <a:solidFill>
                  <a:schemeClr val="tx1"/>
                </a:solidFill>
                <a:effectLst/>
                <a:latin typeface="+mn-lt"/>
              </a:rPr>
              <a:t>.</a:t>
            </a:r>
            <a:endParaRPr lang="en-US" sz="2000">
              <a:solidFill>
                <a:schemeClr val="tx1"/>
              </a:solidFill>
              <a:effectLst/>
              <a:latin typeface="+mn-lt"/>
              <a:ea typeface="Aptos" panose="020B0004020202020204" pitchFamily="34" charset="0"/>
              <a:cs typeface="Aptos" panose="020B0004020202020204" pitchFamily="34" charset="0"/>
            </a:endParaRPr>
          </a:p>
        </p:txBody>
      </p:sp>
      <p:pic>
        <p:nvPicPr>
          <p:cNvPr id="2058" name="Picture 10">
            <a:extLst>
              <a:ext uri="{FF2B5EF4-FFF2-40B4-BE49-F238E27FC236}">
                <a16:creationId xmlns:a16="http://schemas.microsoft.com/office/drawing/2014/main" id="{A46B70E2-5AD6-81B6-86D9-1A3360467B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30" r="190" b="386"/>
          <a:stretch/>
        </p:blipFill>
        <p:spPr bwMode="auto">
          <a:xfrm>
            <a:off x="2221445" y="2874250"/>
            <a:ext cx="4685043" cy="2271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00682"/>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61"/>
          <p:cNvPicPr preferRelativeResize="0"/>
          <p:nvPr/>
        </p:nvPicPr>
        <p:blipFill rotWithShape="1">
          <a:blip r:embed="rId3">
            <a:alphaModFix/>
          </a:blip>
          <a:srcRect/>
          <a:stretch/>
        </p:blipFill>
        <p:spPr>
          <a:xfrm>
            <a:off x="4691413" y="702063"/>
            <a:ext cx="3739374" cy="3739376"/>
          </a:xfrm>
          <a:prstGeom prst="rect">
            <a:avLst/>
          </a:prstGeom>
          <a:noFill/>
          <a:ln>
            <a:noFill/>
          </a:ln>
        </p:spPr>
      </p:pic>
      <p:sp>
        <p:nvSpPr>
          <p:cNvPr id="425" name="Google Shape;425;p61"/>
          <p:cNvSpPr txBox="1">
            <a:spLocks noGrp="1"/>
          </p:cNvSpPr>
          <p:nvPr>
            <p:ph type="title"/>
          </p:nvPr>
        </p:nvSpPr>
        <p:spPr>
          <a:xfrm>
            <a:off x="713225" y="2777325"/>
            <a:ext cx="3292500" cy="62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4000">
                <a:latin typeface="Arial (Headings)"/>
              </a:rPr>
              <a:t>Đặc Trưng</a:t>
            </a:r>
          </a:p>
        </p:txBody>
      </p:sp>
      <p:sp>
        <p:nvSpPr>
          <p:cNvPr id="426" name="Google Shape;426;p61"/>
          <p:cNvSpPr txBox="1">
            <a:spLocks noGrp="1"/>
          </p:cNvSpPr>
          <p:nvPr>
            <p:ph type="title" idx="2"/>
          </p:nvPr>
        </p:nvSpPr>
        <p:spPr>
          <a:xfrm>
            <a:off x="713225" y="1056950"/>
            <a:ext cx="3292500" cy="1156800"/>
          </a:xfrm>
          <a:prstGeom prst="rect">
            <a:avLst/>
          </a:prstGeom>
        </p:spPr>
        <p:txBody>
          <a:bodyPr spcFirstLastPara="1" wrap="square" lIns="182875" tIns="182875" rIns="91425" bIns="91425" anchor="ctr" anchorCtr="0">
            <a:noAutofit/>
          </a:bodyPr>
          <a:lstStyle/>
          <a:p>
            <a:pPr marL="0" lvl="0" indent="0" algn="l" rtl="0">
              <a:spcBef>
                <a:spcPts val="0"/>
              </a:spcBef>
              <a:spcAft>
                <a:spcPts val="0"/>
              </a:spcAft>
              <a:buNone/>
            </a:pPr>
            <a:r>
              <a:rPr lang="fr">
                <a:latin typeface="+mj-lt"/>
              </a:rPr>
              <a:t>02</a:t>
            </a:r>
            <a:endParaRPr>
              <a:latin typeface="+mj-lt"/>
            </a:endParaRP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pic>
        <p:nvPicPr>
          <p:cNvPr id="40" name="Picture 39" descr="A blue and green cube with a magnifying glass&#10;&#10;Description automatically generated">
            <a:extLst>
              <a:ext uri="{FF2B5EF4-FFF2-40B4-BE49-F238E27FC236}">
                <a16:creationId xmlns:a16="http://schemas.microsoft.com/office/drawing/2014/main" id="{A1E8B16C-A999-03BA-242B-E9FCAA348269}"/>
              </a:ext>
            </a:extLst>
          </p:cNvPr>
          <p:cNvPicPr>
            <a:picLocks noChangeAspect="1"/>
          </p:cNvPicPr>
          <p:nvPr/>
        </p:nvPicPr>
        <p:blipFill>
          <a:blip r:embed="rId3"/>
          <a:stretch>
            <a:fillRect/>
          </a:stretch>
        </p:blipFill>
        <p:spPr>
          <a:xfrm>
            <a:off x="3041978" y="1422330"/>
            <a:ext cx="3013228" cy="3013228"/>
          </a:xfrm>
          <a:prstGeom prst="rect">
            <a:avLst/>
          </a:prstGeom>
        </p:spPr>
      </p:pic>
      <p:sp>
        <p:nvSpPr>
          <p:cNvPr id="459" name="Google Shape;459;p66"/>
          <p:cNvSpPr txBox="1">
            <a:spLocks noGrp="1"/>
          </p:cNvSpPr>
          <p:nvPr>
            <p:ph type="title"/>
          </p:nvPr>
        </p:nvSpPr>
        <p:spPr>
          <a:xfrm>
            <a:off x="720000" y="265969"/>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latin typeface="+mj-lt"/>
              </a:rPr>
              <a:t>Đặc Trưng</a:t>
            </a:r>
            <a:endParaRPr/>
          </a:p>
        </p:txBody>
      </p:sp>
      <p:sp>
        <p:nvSpPr>
          <p:cNvPr id="2" name="Rectangle 1">
            <a:extLst>
              <a:ext uri="{FF2B5EF4-FFF2-40B4-BE49-F238E27FC236}">
                <a16:creationId xmlns:a16="http://schemas.microsoft.com/office/drawing/2014/main" id="{9660F7F2-6648-8410-3E7C-8FF7DBB75078}"/>
              </a:ext>
            </a:extLst>
          </p:cNvPr>
          <p:cNvSpPr>
            <a:spLocks noChangeArrowheads="1"/>
          </p:cNvSpPr>
          <p:nvPr/>
        </p:nvSpPr>
        <p:spPr bwMode="auto">
          <a:xfrm>
            <a:off x="0" y="-138499"/>
            <a:ext cx="65" cy="276999"/>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76AB4C08-3C8C-1B88-0E7C-558E6D4010AF}"/>
              </a:ext>
            </a:extLst>
          </p:cNvPr>
          <p:cNvSpPr>
            <a:spLocks noChangeArrowheads="1"/>
          </p:cNvSpPr>
          <p:nvPr/>
        </p:nvSpPr>
        <p:spPr bwMode="auto">
          <a:xfrm>
            <a:off x="0" y="0"/>
            <a:ext cx="31242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57" name="Group 56">
            <a:extLst>
              <a:ext uri="{FF2B5EF4-FFF2-40B4-BE49-F238E27FC236}">
                <a16:creationId xmlns:a16="http://schemas.microsoft.com/office/drawing/2014/main" id="{00B1216A-E866-CB2A-60ED-92256AB13E74}"/>
              </a:ext>
            </a:extLst>
          </p:cNvPr>
          <p:cNvGrpSpPr/>
          <p:nvPr/>
        </p:nvGrpSpPr>
        <p:grpSpPr>
          <a:xfrm>
            <a:off x="-1" y="1238704"/>
            <a:ext cx="3123737" cy="821179"/>
            <a:chOff x="-1" y="1238704"/>
            <a:chExt cx="3123737" cy="821179"/>
          </a:xfrm>
        </p:grpSpPr>
        <p:sp>
          <p:nvSpPr>
            <p:cNvPr id="464" name="Google Shape;464;p66"/>
            <p:cNvSpPr/>
            <p:nvPr/>
          </p:nvSpPr>
          <p:spPr>
            <a:xfrm>
              <a:off x="-1" y="1238704"/>
              <a:ext cx="3123737" cy="821179"/>
            </a:xfrm>
            <a:prstGeom prst="rect">
              <a:avLst/>
            </a:prstGeom>
            <a:solidFill>
              <a:schemeClr val="lt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79E3943E-7C51-1CD9-4FA1-78D5D3B00800}"/>
                </a:ext>
              </a:extLst>
            </p:cNvPr>
            <p:cNvSpPr txBox="1"/>
            <p:nvPr/>
          </p:nvSpPr>
          <p:spPr>
            <a:xfrm>
              <a:off x="1002421" y="1416802"/>
              <a:ext cx="1382267" cy="400110"/>
            </a:xfrm>
            <a:prstGeom prst="rect">
              <a:avLst/>
            </a:prstGeom>
            <a:noFill/>
          </p:spPr>
          <p:txBody>
            <a:bodyPr wrap="square" rtlCol="0">
              <a:spAutoFit/>
            </a:bodyPr>
            <a:lstStyle/>
            <a:p>
              <a:r>
                <a:rPr lang="en-US" sz="2000" err="1"/>
                <a:t>Tính</a:t>
              </a:r>
              <a:r>
                <a:rPr lang="en-US" sz="2000"/>
                <a:t> </a:t>
              </a:r>
              <a:r>
                <a:rPr lang="en-US" sz="2000" err="1"/>
                <a:t>lặp</a:t>
              </a:r>
              <a:endParaRPr lang="en-US" sz="2000"/>
            </a:p>
          </p:txBody>
        </p:sp>
        <p:sp>
          <p:nvSpPr>
            <p:cNvPr id="9" name="Rectangle 8">
              <a:extLst>
                <a:ext uri="{FF2B5EF4-FFF2-40B4-BE49-F238E27FC236}">
                  <a16:creationId xmlns:a16="http://schemas.microsoft.com/office/drawing/2014/main" id="{9A50DFBF-E21D-0F2C-8F66-5C84515B4689}"/>
                </a:ext>
              </a:extLst>
            </p:cNvPr>
            <p:cNvSpPr/>
            <p:nvPr/>
          </p:nvSpPr>
          <p:spPr>
            <a:xfrm>
              <a:off x="104172" y="1345057"/>
              <a:ext cx="659757" cy="6084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4" name="Picture 13" descr="A black background with a black square&#10;&#10;Description automatically generated with medium confidence">
              <a:extLst>
                <a:ext uri="{FF2B5EF4-FFF2-40B4-BE49-F238E27FC236}">
                  <a16:creationId xmlns:a16="http://schemas.microsoft.com/office/drawing/2014/main" id="{545A80BF-9E62-8FC1-C183-B8245BC09FF9}"/>
                </a:ext>
              </a:extLst>
            </p:cNvPr>
            <p:cNvPicPr>
              <a:picLocks noChangeAspect="1"/>
            </p:cNvPicPr>
            <p:nvPr/>
          </p:nvPicPr>
          <p:blipFill>
            <a:blip r:embed="rId4"/>
            <a:stretch>
              <a:fillRect/>
            </a:stretch>
          </p:blipFill>
          <p:spPr>
            <a:xfrm flipH="1">
              <a:off x="175130" y="1390372"/>
              <a:ext cx="517840" cy="517840"/>
            </a:xfrm>
            <a:prstGeom prst="rect">
              <a:avLst/>
            </a:prstGeom>
          </p:spPr>
        </p:pic>
      </p:grpSp>
      <p:grpSp>
        <p:nvGrpSpPr>
          <p:cNvPr id="58" name="Group 57">
            <a:extLst>
              <a:ext uri="{FF2B5EF4-FFF2-40B4-BE49-F238E27FC236}">
                <a16:creationId xmlns:a16="http://schemas.microsoft.com/office/drawing/2014/main" id="{63E354B3-3912-A0D1-C686-8C1831890EB6}"/>
              </a:ext>
            </a:extLst>
          </p:cNvPr>
          <p:cNvGrpSpPr/>
          <p:nvPr/>
        </p:nvGrpSpPr>
        <p:grpSpPr>
          <a:xfrm>
            <a:off x="-1" y="2262439"/>
            <a:ext cx="3187615" cy="821179"/>
            <a:chOff x="-1" y="2262439"/>
            <a:chExt cx="3187615" cy="821179"/>
          </a:xfrm>
        </p:grpSpPr>
        <p:sp>
          <p:nvSpPr>
            <p:cNvPr id="15" name="Google Shape;464;p66">
              <a:extLst>
                <a:ext uri="{FF2B5EF4-FFF2-40B4-BE49-F238E27FC236}">
                  <a16:creationId xmlns:a16="http://schemas.microsoft.com/office/drawing/2014/main" id="{BB9FA8EB-E0DC-6325-100E-426386AF8F24}"/>
                </a:ext>
              </a:extLst>
            </p:cNvPr>
            <p:cNvSpPr/>
            <p:nvPr/>
          </p:nvSpPr>
          <p:spPr>
            <a:xfrm>
              <a:off x="-1" y="2262439"/>
              <a:ext cx="3123869" cy="821179"/>
            </a:xfrm>
            <a:prstGeom prst="rect">
              <a:avLst/>
            </a:prstGeom>
            <a:solidFill>
              <a:schemeClr val="lt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1D1C11C9-346B-43F3-0F33-E6DF94A69961}"/>
                </a:ext>
              </a:extLst>
            </p:cNvPr>
            <p:cNvSpPr txBox="1"/>
            <p:nvPr/>
          </p:nvSpPr>
          <p:spPr>
            <a:xfrm>
              <a:off x="868101" y="2365927"/>
              <a:ext cx="2319513" cy="707886"/>
            </a:xfrm>
            <a:prstGeom prst="rect">
              <a:avLst/>
            </a:prstGeom>
            <a:noFill/>
          </p:spPr>
          <p:txBody>
            <a:bodyPr wrap="square" rtlCol="0">
              <a:spAutoFit/>
            </a:bodyPr>
            <a:lstStyle/>
            <a:p>
              <a:r>
                <a:rPr lang="en-US" sz="2000" err="1"/>
                <a:t>Tính</a:t>
              </a:r>
              <a:r>
                <a:rPr lang="en-US" sz="2000"/>
                <a:t> </a:t>
              </a:r>
              <a:r>
                <a:rPr lang="en-US" sz="2000" err="1"/>
                <a:t>tăng</a:t>
              </a:r>
              <a:r>
                <a:rPr lang="en-US" sz="2000"/>
                <a:t> </a:t>
              </a:r>
              <a:r>
                <a:rPr lang="en-US" sz="2000" err="1"/>
                <a:t>trưởng</a:t>
              </a:r>
              <a:r>
                <a:rPr lang="en-US" sz="2000"/>
                <a:t> </a:t>
              </a:r>
              <a:r>
                <a:rPr lang="en-US" sz="2000" err="1"/>
                <a:t>và</a:t>
              </a:r>
              <a:r>
                <a:rPr lang="en-US" sz="2000"/>
                <a:t> </a:t>
              </a:r>
              <a:r>
                <a:rPr lang="en-US" sz="2000" err="1"/>
                <a:t>tiến</a:t>
              </a:r>
              <a:r>
                <a:rPr lang="en-US" sz="2000"/>
                <a:t> </a:t>
              </a:r>
              <a:r>
                <a:rPr lang="en-US" sz="2000" err="1"/>
                <a:t>hóa</a:t>
              </a:r>
              <a:endParaRPr lang="en-US" sz="2000"/>
            </a:p>
          </p:txBody>
        </p:sp>
        <p:sp>
          <p:nvSpPr>
            <p:cNvPr id="17" name="Rectangle 16">
              <a:extLst>
                <a:ext uri="{FF2B5EF4-FFF2-40B4-BE49-F238E27FC236}">
                  <a16:creationId xmlns:a16="http://schemas.microsoft.com/office/drawing/2014/main" id="{6192F126-2080-2C74-1705-7675E27D84BE}"/>
                </a:ext>
              </a:extLst>
            </p:cNvPr>
            <p:cNvSpPr/>
            <p:nvPr/>
          </p:nvSpPr>
          <p:spPr>
            <a:xfrm>
              <a:off x="104172" y="2368792"/>
              <a:ext cx="659757" cy="6084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2" name="Picture 41" descr="A black background with a black square&#10;&#10;Description automatically generated with medium confidence">
              <a:extLst>
                <a:ext uri="{FF2B5EF4-FFF2-40B4-BE49-F238E27FC236}">
                  <a16:creationId xmlns:a16="http://schemas.microsoft.com/office/drawing/2014/main" id="{5C345A2F-348D-D2C3-3A44-392567D5D237}"/>
                </a:ext>
              </a:extLst>
            </p:cNvPr>
            <p:cNvPicPr>
              <a:picLocks noChangeAspect="1"/>
            </p:cNvPicPr>
            <p:nvPr/>
          </p:nvPicPr>
          <p:blipFill>
            <a:blip r:embed="rId5"/>
            <a:stretch>
              <a:fillRect/>
            </a:stretch>
          </p:blipFill>
          <p:spPr>
            <a:xfrm>
              <a:off x="175130" y="2414881"/>
              <a:ext cx="514063" cy="514063"/>
            </a:xfrm>
            <a:prstGeom prst="rect">
              <a:avLst/>
            </a:prstGeom>
          </p:spPr>
        </p:pic>
      </p:grpSp>
      <p:grpSp>
        <p:nvGrpSpPr>
          <p:cNvPr id="59" name="Group 58">
            <a:extLst>
              <a:ext uri="{FF2B5EF4-FFF2-40B4-BE49-F238E27FC236}">
                <a16:creationId xmlns:a16="http://schemas.microsoft.com/office/drawing/2014/main" id="{46C8C7C7-D46F-1088-D18A-5BC733456D3F}"/>
              </a:ext>
            </a:extLst>
          </p:cNvPr>
          <p:cNvGrpSpPr/>
          <p:nvPr/>
        </p:nvGrpSpPr>
        <p:grpSpPr>
          <a:xfrm>
            <a:off x="0" y="3239462"/>
            <a:ext cx="3123736" cy="821179"/>
            <a:chOff x="0" y="3239462"/>
            <a:chExt cx="3123736" cy="821179"/>
          </a:xfrm>
        </p:grpSpPr>
        <p:sp>
          <p:nvSpPr>
            <p:cNvPr id="19" name="Google Shape;464;p66">
              <a:extLst>
                <a:ext uri="{FF2B5EF4-FFF2-40B4-BE49-F238E27FC236}">
                  <a16:creationId xmlns:a16="http://schemas.microsoft.com/office/drawing/2014/main" id="{8C4790F5-9AED-5D2E-8B74-480CB4604D40}"/>
                </a:ext>
              </a:extLst>
            </p:cNvPr>
            <p:cNvSpPr/>
            <p:nvPr/>
          </p:nvSpPr>
          <p:spPr>
            <a:xfrm>
              <a:off x="0" y="3239462"/>
              <a:ext cx="3123736" cy="821179"/>
            </a:xfrm>
            <a:prstGeom prst="rect">
              <a:avLst/>
            </a:prstGeom>
            <a:solidFill>
              <a:schemeClr val="lt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TextBox 19">
              <a:extLst>
                <a:ext uri="{FF2B5EF4-FFF2-40B4-BE49-F238E27FC236}">
                  <a16:creationId xmlns:a16="http://schemas.microsoft.com/office/drawing/2014/main" id="{4E10DD0C-03F6-5E58-2846-D31D8AB9E074}"/>
                </a:ext>
              </a:extLst>
            </p:cNvPr>
            <p:cNvSpPr txBox="1"/>
            <p:nvPr/>
          </p:nvSpPr>
          <p:spPr>
            <a:xfrm>
              <a:off x="931462" y="3471330"/>
              <a:ext cx="2121315" cy="400110"/>
            </a:xfrm>
            <a:prstGeom prst="rect">
              <a:avLst/>
            </a:prstGeom>
            <a:noFill/>
          </p:spPr>
          <p:txBody>
            <a:bodyPr wrap="square" rtlCol="0">
              <a:spAutoFit/>
            </a:bodyPr>
            <a:lstStyle/>
            <a:p>
              <a:r>
                <a:rPr lang="en-US" sz="2000" err="1"/>
                <a:t>Tính</a:t>
              </a:r>
              <a:r>
                <a:rPr lang="en-US" sz="2000"/>
                <a:t> </a:t>
              </a:r>
              <a:r>
                <a:rPr lang="en-US" sz="2000" err="1"/>
                <a:t>thích</a:t>
              </a:r>
              <a:r>
                <a:rPr lang="en-US" sz="2000"/>
                <a:t> </a:t>
              </a:r>
              <a:r>
                <a:rPr lang="en-US" sz="2000" err="1"/>
                <a:t>nghi</a:t>
              </a:r>
              <a:endParaRPr lang="en-US" sz="2000"/>
            </a:p>
          </p:txBody>
        </p:sp>
        <p:sp>
          <p:nvSpPr>
            <p:cNvPr id="21" name="Rectangle 20">
              <a:extLst>
                <a:ext uri="{FF2B5EF4-FFF2-40B4-BE49-F238E27FC236}">
                  <a16:creationId xmlns:a16="http://schemas.microsoft.com/office/drawing/2014/main" id="{EE56046B-0F9B-4852-4E61-EE54C9D19DD4}"/>
                </a:ext>
              </a:extLst>
            </p:cNvPr>
            <p:cNvSpPr/>
            <p:nvPr/>
          </p:nvSpPr>
          <p:spPr>
            <a:xfrm>
              <a:off x="104172" y="3345815"/>
              <a:ext cx="659757" cy="6084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8" name="Picture 47" descr="A black background with a black square&#10;&#10;Description automatically generated with medium confidence">
              <a:extLst>
                <a:ext uri="{FF2B5EF4-FFF2-40B4-BE49-F238E27FC236}">
                  <a16:creationId xmlns:a16="http://schemas.microsoft.com/office/drawing/2014/main" id="{0849BBB4-8287-BE2E-A248-CD85AF448738}"/>
                </a:ext>
              </a:extLst>
            </p:cNvPr>
            <p:cNvPicPr>
              <a:picLocks noChangeAspect="1"/>
            </p:cNvPicPr>
            <p:nvPr/>
          </p:nvPicPr>
          <p:blipFill>
            <a:blip r:embed="rId6"/>
            <a:stretch>
              <a:fillRect/>
            </a:stretch>
          </p:blipFill>
          <p:spPr>
            <a:xfrm>
              <a:off x="153813" y="3387154"/>
              <a:ext cx="556694" cy="556694"/>
            </a:xfrm>
            <a:prstGeom prst="rect">
              <a:avLst/>
            </a:prstGeom>
          </p:spPr>
        </p:pic>
      </p:grpSp>
      <p:grpSp>
        <p:nvGrpSpPr>
          <p:cNvPr id="60" name="Group 59">
            <a:extLst>
              <a:ext uri="{FF2B5EF4-FFF2-40B4-BE49-F238E27FC236}">
                <a16:creationId xmlns:a16="http://schemas.microsoft.com/office/drawing/2014/main" id="{3B9BB8C5-3B25-6A43-7402-033FFEF578A3}"/>
              </a:ext>
            </a:extLst>
          </p:cNvPr>
          <p:cNvGrpSpPr/>
          <p:nvPr/>
        </p:nvGrpSpPr>
        <p:grpSpPr>
          <a:xfrm>
            <a:off x="0" y="4212312"/>
            <a:ext cx="3164464" cy="821179"/>
            <a:chOff x="0" y="4212312"/>
            <a:chExt cx="3164464" cy="821179"/>
          </a:xfrm>
        </p:grpSpPr>
        <p:sp>
          <p:nvSpPr>
            <p:cNvPr id="23" name="Google Shape;464;p66">
              <a:extLst>
                <a:ext uri="{FF2B5EF4-FFF2-40B4-BE49-F238E27FC236}">
                  <a16:creationId xmlns:a16="http://schemas.microsoft.com/office/drawing/2014/main" id="{BE72B46D-7575-1406-0E9F-7ADB42D6889F}"/>
                </a:ext>
              </a:extLst>
            </p:cNvPr>
            <p:cNvSpPr/>
            <p:nvPr/>
          </p:nvSpPr>
          <p:spPr>
            <a:xfrm>
              <a:off x="0" y="4212312"/>
              <a:ext cx="3123736" cy="821179"/>
            </a:xfrm>
            <a:prstGeom prst="rect">
              <a:avLst/>
            </a:prstGeom>
            <a:solidFill>
              <a:schemeClr val="lt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TextBox 23">
              <a:extLst>
                <a:ext uri="{FF2B5EF4-FFF2-40B4-BE49-F238E27FC236}">
                  <a16:creationId xmlns:a16="http://schemas.microsoft.com/office/drawing/2014/main" id="{9D4B78D8-EBFF-CCB9-E411-4B9B1F6CB52A}"/>
                </a:ext>
              </a:extLst>
            </p:cNvPr>
            <p:cNvSpPr txBox="1"/>
            <p:nvPr/>
          </p:nvSpPr>
          <p:spPr>
            <a:xfrm>
              <a:off x="891250" y="4268957"/>
              <a:ext cx="2273214" cy="707886"/>
            </a:xfrm>
            <a:prstGeom prst="rect">
              <a:avLst/>
            </a:prstGeom>
            <a:noFill/>
          </p:spPr>
          <p:txBody>
            <a:bodyPr wrap="square" rtlCol="0">
              <a:spAutoFit/>
            </a:bodyPr>
            <a:lstStyle/>
            <a:p>
              <a:r>
                <a:rPr lang="en-US" sz="2000" err="1"/>
                <a:t>Nhóm</a:t>
              </a:r>
              <a:r>
                <a:rPr lang="en-US" sz="2000"/>
                <a:t> </a:t>
              </a:r>
              <a:r>
                <a:rPr lang="en-US" sz="2000" err="1"/>
                <a:t>tự</a:t>
              </a:r>
              <a:r>
                <a:rPr lang="en-US" sz="2000"/>
                <a:t> </a:t>
              </a:r>
              <a:r>
                <a:rPr lang="en-US" sz="2000" err="1"/>
                <a:t>tổ</a:t>
              </a:r>
              <a:r>
                <a:rPr lang="en-US" sz="2000"/>
                <a:t> </a:t>
              </a:r>
              <a:r>
                <a:rPr lang="en-US" sz="2000" err="1"/>
                <a:t>chức</a:t>
              </a:r>
              <a:r>
                <a:rPr lang="en-US" sz="2000"/>
                <a:t> </a:t>
              </a:r>
              <a:r>
                <a:rPr lang="en-US" sz="2000" err="1"/>
                <a:t>và</a:t>
              </a:r>
              <a:r>
                <a:rPr lang="en-US" sz="2000"/>
                <a:t> </a:t>
              </a:r>
              <a:r>
                <a:rPr lang="en-US" sz="2000" err="1"/>
                <a:t>đa</a:t>
              </a:r>
              <a:r>
                <a:rPr lang="en-US" sz="2000"/>
                <a:t> </a:t>
              </a:r>
              <a:r>
                <a:rPr lang="en-US" sz="2000" err="1"/>
                <a:t>chức</a:t>
              </a:r>
              <a:r>
                <a:rPr lang="en-US" sz="2000"/>
                <a:t> </a:t>
              </a:r>
              <a:r>
                <a:rPr lang="en-US" sz="2000" err="1"/>
                <a:t>năng</a:t>
              </a:r>
              <a:endParaRPr lang="en-US" sz="2000"/>
            </a:p>
          </p:txBody>
        </p:sp>
        <p:sp>
          <p:nvSpPr>
            <p:cNvPr id="25" name="Rectangle 24">
              <a:extLst>
                <a:ext uri="{FF2B5EF4-FFF2-40B4-BE49-F238E27FC236}">
                  <a16:creationId xmlns:a16="http://schemas.microsoft.com/office/drawing/2014/main" id="{117F2D2B-75CF-7517-4AD0-6AAAE00AB65C}"/>
                </a:ext>
              </a:extLst>
            </p:cNvPr>
            <p:cNvSpPr/>
            <p:nvPr/>
          </p:nvSpPr>
          <p:spPr>
            <a:xfrm>
              <a:off x="104172" y="4318665"/>
              <a:ext cx="659757" cy="6084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0" name="Picture 49" descr="A black background with a black square&#10;&#10;Description automatically generated with medium confidence">
              <a:extLst>
                <a:ext uri="{FF2B5EF4-FFF2-40B4-BE49-F238E27FC236}">
                  <a16:creationId xmlns:a16="http://schemas.microsoft.com/office/drawing/2014/main" id="{237958D1-5C12-CD8F-2A37-20799303AF4C}"/>
                </a:ext>
              </a:extLst>
            </p:cNvPr>
            <p:cNvPicPr>
              <a:picLocks noChangeAspect="1"/>
            </p:cNvPicPr>
            <p:nvPr/>
          </p:nvPicPr>
          <p:blipFill>
            <a:blip r:embed="rId7"/>
            <a:stretch>
              <a:fillRect/>
            </a:stretch>
          </p:blipFill>
          <p:spPr>
            <a:xfrm flipH="1">
              <a:off x="161518" y="4352257"/>
              <a:ext cx="541285" cy="541285"/>
            </a:xfrm>
            <a:prstGeom prst="rect">
              <a:avLst/>
            </a:prstGeom>
          </p:spPr>
        </p:pic>
      </p:grpSp>
      <p:grpSp>
        <p:nvGrpSpPr>
          <p:cNvPr id="61" name="Group 60">
            <a:extLst>
              <a:ext uri="{FF2B5EF4-FFF2-40B4-BE49-F238E27FC236}">
                <a16:creationId xmlns:a16="http://schemas.microsoft.com/office/drawing/2014/main" id="{27325769-5887-F4B4-4FD8-0D8EE30FD0A6}"/>
              </a:ext>
            </a:extLst>
          </p:cNvPr>
          <p:cNvGrpSpPr/>
          <p:nvPr/>
        </p:nvGrpSpPr>
        <p:grpSpPr>
          <a:xfrm>
            <a:off x="5845215" y="1225631"/>
            <a:ext cx="3298785" cy="821179"/>
            <a:chOff x="5845215" y="1225631"/>
            <a:chExt cx="3298785" cy="821179"/>
          </a:xfrm>
        </p:grpSpPr>
        <p:sp>
          <p:nvSpPr>
            <p:cNvPr id="27" name="Google Shape;464;p66">
              <a:extLst>
                <a:ext uri="{FF2B5EF4-FFF2-40B4-BE49-F238E27FC236}">
                  <a16:creationId xmlns:a16="http://schemas.microsoft.com/office/drawing/2014/main" id="{53ECB79E-C07B-80DB-D423-E363BF1BC6E7}"/>
                </a:ext>
              </a:extLst>
            </p:cNvPr>
            <p:cNvSpPr/>
            <p:nvPr/>
          </p:nvSpPr>
          <p:spPr>
            <a:xfrm>
              <a:off x="5845215" y="1225631"/>
              <a:ext cx="3298785" cy="821179"/>
            </a:xfrm>
            <a:prstGeom prst="rect">
              <a:avLst/>
            </a:prstGeom>
            <a:solidFill>
              <a:schemeClr val="lt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Box 27">
              <a:extLst>
                <a:ext uri="{FF2B5EF4-FFF2-40B4-BE49-F238E27FC236}">
                  <a16:creationId xmlns:a16="http://schemas.microsoft.com/office/drawing/2014/main" id="{3304986D-7298-F0CD-8C25-040FD3AB63DA}"/>
                </a:ext>
              </a:extLst>
            </p:cNvPr>
            <p:cNvSpPr txBox="1"/>
            <p:nvPr/>
          </p:nvSpPr>
          <p:spPr>
            <a:xfrm>
              <a:off x="6191059" y="1296893"/>
              <a:ext cx="2126504" cy="707886"/>
            </a:xfrm>
            <a:prstGeom prst="rect">
              <a:avLst/>
            </a:prstGeom>
            <a:noFill/>
          </p:spPr>
          <p:txBody>
            <a:bodyPr wrap="square" rtlCol="0">
              <a:spAutoFit/>
            </a:bodyPr>
            <a:lstStyle/>
            <a:p>
              <a:pPr algn="r"/>
              <a:r>
                <a:rPr lang="en-US" sz="2000" err="1"/>
                <a:t>Quản</a:t>
              </a:r>
              <a:r>
                <a:rPr lang="en-US" sz="2000"/>
                <a:t> </a:t>
              </a:r>
              <a:r>
                <a:rPr lang="en-US" sz="2000" err="1"/>
                <a:t>lí</a:t>
              </a:r>
              <a:r>
                <a:rPr lang="en-US" sz="2000"/>
                <a:t> </a:t>
              </a:r>
              <a:r>
                <a:rPr lang="en-US" sz="2000" err="1"/>
                <a:t>tiến</a:t>
              </a:r>
              <a:r>
                <a:rPr lang="en-US" sz="2000"/>
                <a:t> </a:t>
              </a:r>
              <a:r>
                <a:rPr lang="en-US" sz="2000" err="1"/>
                <a:t>trình</a:t>
              </a:r>
              <a:r>
                <a:rPr lang="en-US" sz="2000"/>
                <a:t> </a:t>
              </a:r>
              <a:r>
                <a:rPr lang="en-US" sz="2000" err="1"/>
                <a:t>thực</a:t>
              </a:r>
              <a:r>
                <a:rPr lang="en-US" sz="2000"/>
                <a:t> </a:t>
              </a:r>
              <a:r>
                <a:rPr lang="en-US" sz="2000" err="1"/>
                <a:t>nghiệm</a:t>
              </a:r>
              <a:endParaRPr lang="en-US" sz="2000"/>
            </a:p>
          </p:txBody>
        </p:sp>
        <p:sp>
          <p:nvSpPr>
            <p:cNvPr id="29" name="Rectangle 28">
              <a:extLst>
                <a:ext uri="{FF2B5EF4-FFF2-40B4-BE49-F238E27FC236}">
                  <a16:creationId xmlns:a16="http://schemas.microsoft.com/office/drawing/2014/main" id="{E5FE374E-F666-F251-84D6-F9303D558168}"/>
                </a:ext>
              </a:extLst>
            </p:cNvPr>
            <p:cNvSpPr/>
            <p:nvPr/>
          </p:nvSpPr>
          <p:spPr>
            <a:xfrm>
              <a:off x="8353042" y="1345057"/>
              <a:ext cx="659757" cy="6084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2" name="Picture 51" descr="A black background with a black square&#10;&#10;Description automatically generated with medium confidence">
              <a:extLst>
                <a:ext uri="{FF2B5EF4-FFF2-40B4-BE49-F238E27FC236}">
                  <a16:creationId xmlns:a16="http://schemas.microsoft.com/office/drawing/2014/main" id="{426A7090-8653-B12B-8DA1-ECD975162520}"/>
                </a:ext>
              </a:extLst>
            </p:cNvPr>
            <p:cNvPicPr>
              <a:picLocks noChangeAspect="1"/>
            </p:cNvPicPr>
            <p:nvPr/>
          </p:nvPicPr>
          <p:blipFill>
            <a:blip r:embed="rId8"/>
            <a:stretch>
              <a:fillRect/>
            </a:stretch>
          </p:blipFill>
          <p:spPr>
            <a:xfrm flipH="1">
              <a:off x="8395970" y="1397699"/>
              <a:ext cx="510513" cy="510513"/>
            </a:xfrm>
            <a:prstGeom prst="rect">
              <a:avLst/>
            </a:prstGeom>
          </p:spPr>
        </p:pic>
      </p:grpSp>
      <p:grpSp>
        <p:nvGrpSpPr>
          <p:cNvPr id="62" name="Group 61">
            <a:extLst>
              <a:ext uri="{FF2B5EF4-FFF2-40B4-BE49-F238E27FC236}">
                <a16:creationId xmlns:a16="http://schemas.microsoft.com/office/drawing/2014/main" id="{E4543255-8B64-1B3A-1DC7-6E763196B973}"/>
              </a:ext>
            </a:extLst>
          </p:cNvPr>
          <p:cNvGrpSpPr/>
          <p:nvPr/>
        </p:nvGrpSpPr>
        <p:grpSpPr>
          <a:xfrm>
            <a:off x="5845215" y="2262439"/>
            <a:ext cx="3298785" cy="821179"/>
            <a:chOff x="5845215" y="2262439"/>
            <a:chExt cx="3298785" cy="821179"/>
          </a:xfrm>
        </p:grpSpPr>
        <p:sp>
          <p:nvSpPr>
            <p:cNvPr id="31" name="Google Shape;464;p66">
              <a:extLst>
                <a:ext uri="{FF2B5EF4-FFF2-40B4-BE49-F238E27FC236}">
                  <a16:creationId xmlns:a16="http://schemas.microsoft.com/office/drawing/2014/main" id="{6334FA7E-61F6-EACE-066F-9AFC102F062D}"/>
                </a:ext>
              </a:extLst>
            </p:cNvPr>
            <p:cNvSpPr/>
            <p:nvPr/>
          </p:nvSpPr>
          <p:spPr>
            <a:xfrm>
              <a:off x="5845215" y="2262439"/>
              <a:ext cx="3298785" cy="821179"/>
            </a:xfrm>
            <a:prstGeom prst="rect">
              <a:avLst/>
            </a:prstGeom>
            <a:solidFill>
              <a:schemeClr val="lt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Box 31">
              <a:extLst>
                <a:ext uri="{FF2B5EF4-FFF2-40B4-BE49-F238E27FC236}">
                  <a16:creationId xmlns:a16="http://schemas.microsoft.com/office/drawing/2014/main" id="{67DE551E-0815-1C83-6BF8-624A394CC741}"/>
                </a:ext>
              </a:extLst>
            </p:cNvPr>
            <p:cNvSpPr txBox="1"/>
            <p:nvPr/>
          </p:nvSpPr>
          <p:spPr>
            <a:xfrm>
              <a:off x="5956388" y="2449127"/>
              <a:ext cx="2361175" cy="400110"/>
            </a:xfrm>
            <a:prstGeom prst="rect">
              <a:avLst/>
            </a:prstGeom>
            <a:noFill/>
          </p:spPr>
          <p:txBody>
            <a:bodyPr wrap="square" rtlCol="0">
              <a:spAutoFit/>
            </a:bodyPr>
            <a:lstStyle/>
            <a:p>
              <a:r>
                <a:rPr lang="en-US" sz="2000"/>
                <a:t>Giao </a:t>
              </a:r>
              <a:r>
                <a:rPr lang="en-US" sz="2000" err="1"/>
                <a:t>tiếp</a:t>
              </a:r>
              <a:r>
                <a:rPr lang="en-US" sz="2000"/>
                <a:t> </a:t>
              </a:r>
              <a:r>
                <a:rPr lang="en-US" sz="2000" err="1"/>
                <a:t>trực</a:t>
              </a:r>
              <a:r>
                <a:rPr lang="en-US" sz="2000"/>
                <a:t> </a:t>
              </a:r>
              <a:r>
                <a:rPr lang="en-US" sz="2000" err="1"/>
                <a:t>diện</a:t>
              </a:r>
              <a:endParaRPr lang="en-US" sz="2000"/>
            </a:p>
          </p:txBody>
        </p:sp>
        <p:sp>
          <p:nvSpPr>
            <p:cNvPr id="33" name="Rectangle 32">
              <a:extLst>
                <a:ext uri="{FF2B5EF4-FFF2-40B4-BE49-F238E27FC236}">
                  <a16:creationId xmlns:a16="http://schemas.microsoft.com/office/drawing/2014/main" id="{81883BE9-8346-A7D3-29E0-07FCCFFC3BE4}"/>
                </a:ext>
              </a:extLst>
            </p:cNvPr>
            <p:cNvSpPr/>
            <p:nvPr/>
          </p:nvSpPr>
          <p:spPr>
            <a:xfrm>
              <a:off x="8353042" y="2344947"/>
              <a:ext cx="659757" cy="6084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4" name="Picture 53" descr="A black background with a black square&#10;&#10;Description automatically generated with medium confidence">
              <a:extLst>
                <a:ext uri="{FF2B5EF4-FFF2-40B4-BE49-F238E27FC236}">
                  <a16:creationId xmlns:a16="http://schemas.microsoft.com/office/drawing/2014/main" id="{F10BFF57-06CF-926E-6999-C0908AADB12A}"/>
                </a:ext>
              </a:extLst>
            </p:cNvPr>
            <p:cNvPicPr>
              <a:picLocks noChangeAspect="1"/>
            </p:cNvPicPr>
            <p:nvPr/>
          </p:nvPicPr>
          <p:blipFill>
            <a:blip r:embed="rId9"/>
            <a:stretch>
              <a:fillRect/>
            </a:stretch>
          </p:blipFill>
          <p:spPr>
            <a:xfrm>
              <a:off x="8434204" y="2414881"/>
              <a:ext cx="488128" cy="488128"/>
            </a:xfrm>
            <a:prstGeom prst="rect">
              <a:avLst/>
            </a:prstGeom>
          </p:spPr>
        </p:pic>
      </p:grpSp>
      <p:grpSp>
        <p:nvGrpSpPr>
          <p:cNvPr id="63" name="Group 62">
            <a:extLst>
              <a:ext uri="{FF2B5EF4-FFF2-40B4-BE49-F238E27FC236}">
                <a16:creationId xmlns:a16="http://schemas.microsoft.com/office/drawing/2014/main" id="{E1776DFB-729B-F7EB-06D2-6E12BF4D3155}"/>
              </a:ext>
            </a:extLst>
          </p:cNvPr>
          <p:cNvGrpSpPr/>
          <p:nvPr/>
        </p:nvGrpSpPr>
        <p:grpSpPr>
          <a:xfrm>
            <a:off x="5845215" y="3234208"/>
            <a:ext cx="3298785" cy="821179"/>
            <a:chOff x="5845215" y="3234208"/>
            <a:chExt cx="3298785" cy="821179"/>
          </a:xfrm>
        </p:grpSpPr>
        <p:sp>
          <p:nvSpPr>
            <p:cNvPr id="35" name="Google Shape;464;p66">
              <a:extLst>
                <a:ext uri="{FF2B5EF4-FFF2-40B4-BE49-F238E27FC236}">
                  <a16:creationId xmlns:a16="http://schemas.microsoft.com/office/drawing/2014/main" id="{A4C52D8A-530D-0EAA-EE59-E6687B7DD000}"/>
                </a:ext>
              </a:extLst>
            </p:cNvPr>
            <p:cNvSpPr/>
            <p:nvPr/>
          </p:nvSpPr>
          <p:spPr>
            <a:xfrm>
              <a:off x="5845215" y="3234208"/>
              <a:ext cx="3298785" cy="821179"/>
            </a:xfrm>
            <a:prstGeom prst="rect">
              <a:avLst/>
            </a:prstGeom>
            <a:solidFill>
              <a:schemeClr val="lt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TextBox 35">
              <a:extLst>
                <a:ext uri="{FF2B5EF4-FFF2-40B4-BE49-F238E27FC236}">
                  <a16:creationId xmlns:a16="http://schemas.microsoft.com/office/drawing/2014/main" id="{69559093-64BB-818C-CD07-B7785400083B}"/>
                </a:ext>
              </a:extLst>
            </p:cNvPr>
            <p:cNvSpPr txBox="1"/>
            <p:nvPr/>
          </p:nvSpPr>
          <p:spPr>
            <a:xfrm>
              <a:off x="6327606" y="3290854"/>
              <a:ext cx="1985305" cy="707886"/>
            </a:xfrm>
            <a:prstGeom prst="rect">
              <a:avLst/>
            </a:prstGeom>
            <a:noFill/>
          </p:spPr>
          <p:txBody>
            <a:bodyPr wrap="square" rtlCol="0">
              <a:spAutoFit/>
            </a:bodyPr>
            <a:lstStyle/>
            <a:p>
              <a:pPr algn="r"/>
              <a:r>
                <a:rPr lang="en-US" sz="2000" err="1"/>
                <a:t>Phát</a:t>
              </a:r>
              <a:r>
                <a:rPr lang="en-US" sz="2000"/>
                <a:t> </a:t>
              </a:r>
              <a:r>
                <a:rPr lang="en-US" sz="2000" err="1"/>
                <a:t>triển</a:t>
              </a:r>
              <a:r>
                <a:rPr lang="en-US" sz="2000"/>
                <a:t> </a:t>
              </a:r>
              <a:r>
                <a:rPr lang="en-US" sz="2000" err="1"/>
                <a:t>dựa</a:t>
              </a:r>
              <a:r>
                <a:rPr lang="en-US" sz="2000"/>
                <a:t> </a:t>
              </a:r>
              <a:r>
                <a:rPr lang="en-US" sz="2000" err="1"/>
                <a:t>trên</a:t>
              </a:r>
              <a:r>
                <a:rPr lang="en-US" sz="2000"/>
                <a:t> </a:t>
              </a:r>
              <a:r>
                <a:rPr lang="en-US" sz="2000" err="1"/>
                <a:t>giá</a:t>
              </a:r>
              <a:r>
                <a:rPr lang="en-US" sz="2000"/>
                <a:t> </a:t>
              </a:r>
              <a:r>
                <a:rPr lang="en-US" sz="2000" err="1"/>
                <a:t>trị</a:t>
              </a:r>
              <a:endParaRPr lang="en-US" sz="2000"/>
            </a:p>
          </p:txBody>
        </p:sp>
        <p:sp>
          <p:nvSpPr>
            <p:cNvPr id="37" name="Rectangle 36">
              <a:extLst>
                <a:ext uri="{FF2B5EF4-FFF2-40B4-BE49-F238E27FC236}">
                  <a16:creationId xmlns:a16="http://schemas.microsoft.com/office/drawing/2014/main" id="{AEA3EAFE-5949-E022-810B-F9CC527197BC}"/>
                </a:ext>
              </a:extLst>
            </p:cNvPr>
            <p:cNvSpPr/>
            <p:nvPr/>
          </p:nvSpPr>
          <p:spPr>
            <a:xfrm>
              <a:off x="8348390" y="3345815"/>
              <a:ext cx="659757" cy="6084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6" name="Picture 55" descr="A black background with a black square&#10;&#10;Description automatically generated with medium confidence">
              <a:extLst>
                <a:ext uri="{FF2B5EF4-FFF2-40B4-BE49-F238E27FC236}">
                  <a16:creationId xmlns:a16="http://schemas.microsoft.com/office/drawing/2014/main" id="{91BB8B24-DC81-0A07-BFF8-80DE7010DDC1}"/>
                </a:ext>
              </a:extLst>
            </p:cNvPr>
            <p:cNvPicPr>
              <a:picLocks noChangeAspect="1"/>
            </p:cNvPicPr>
            <p:nvPr/>
          </p:nvPicPr>
          <p:blipFill>
            <a:blip r:embed="rId10"/>
            <a:stretch>
              <a:fillRect/>
            </a:stretch>
          </p:blipFill>
          <p:spPr>
            <a:xfrm>
              <a:off x="8415385" y="3355724"/>
              <a:ext cx="525765" cy="525765"/>
            </a:xfrm>
            <a:prstGeom prst="rect">
              <a:avLst/>
            </a:prstGeom>
          </p:spPr>
        </p:pic>
      </p:grpSp>
    </p:spTree>
    <p:extLst>
      <p:ext uri="{BB962C8B-B14F-4D97-AF65-F5344CB8AC3E}">
        <p14:creationId xmlns:p14="http://schemas.microsoft.com/office/powerpoint/2010/main" val="29403929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2" presetClass="entr" presetSubtype="2"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 calcmode="lin" valueType="num">
                                      <p:cBhvr additive="base">
                                        <p:cTn id="10" dur="500" fill="hold"/>
                                        <p:tgtEl>
                                          <p:spTgt spid="57"/>
                                        </p:tgtEl>
                                        <p:attrNameLst>
                                          <p:attrName>ppt_x</p:attrName>
                                        </p:attrNameLst>
                                      </p:cBhvr>
                                      <p:tavLst>
                                        <p:tav tm="0">
                                          <p:val>
                                            <p:strVal val="1+#ppt_w/2"/>
                                          </p:val>
                                        </p:tav>
                                        <p:tav tm="100000">
                                          <p:val>
                                            <p:strVal val="#ppt_x"/>
                                          </p:val>
                                        </p:tav>
                                      </p:tavLst>
                                    </p:anim>
                                    <p:anim calcmode="lin" valueType="num">
                                      <p:cBhvr additive="base">
                                        <p:cTn id="11" dur="500" fill="hold"/>
                                        <p:tgtEl>
                                          <p:spTgt spid="57"/>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58"/>
                                        </p:tgtEl>
                                        <p:attrNameLst>
                                          <p:attrName>style.visibility</p:attrName>
                                        </p:attrNameLst>
                                      </p:cBhvr>
                                      <p:to>
                                        <p:strVal val="visible"/>
                                      </p:to>
                                    </p:set>
                                    <p:anim calcmode="lin" valueType="num">
                                      <p:cBhvr additive="base">
                                        <p:cTn id="14" dur="500" fill="hold"/>
                                        <p:tgtEl>
                                          <p:spTgt spid="58"/>
                                        </p:tgtEl>
                                        <p:attrNameLst>
                                          <p:attrName>ppt_x</p:attrName>
                                        </p:attrNameLst>
                                      </p:cBhvr>
                                      <p:tavLst>
                                        <p:tav tm="0">
                                          <p:val>
                                            <p:strVal val="1+#ppt_w/2"/>
                                          </p:val>
                                        </p:tav>
                                        <p:tav tm="100000">
                                          <p:val>
                                            <p:strVal val="#ppt_x"/>
                                          </p:val>
                                        </p:tav>
                                      </p:tavLst>
                                    </p:anim>
                                    <p:anim calcmode="lin" valueType="num">
                                      <p:cBhvr additive="base">
                                        <p:cTn id="15" dur="500" fill="hold"/>
                                        <p:tgtEl>
                                          <p:spTgt spid="58"/>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additive="base">
                                        <p:cTn id="18" dur="500" fill="hold"/>
                                        <p:tgtEl>
                                          <p:spTgt spid="59"/>
                                        </p:tgtEl>
                                        <p:attrNameLst>
                                          <p:attrName>ppt_x</p:attrName>
                                        </p:attrNameLst>
                                      </p:cBhvr>
                                      <p:tavLst>
                                        <p:tav tm="0">
                                          <p:val>
                                            <p:strVal val="1+#ppt_w/2"/>
                                          </p:val>
                                        </p:tav>
                                        <p:tav tm="100000">
                                          <p:val>
                                            <p:strVal val="#ppt_x"/>
                                          </p:val>
                                        </p:tav>
                                      </p:tavLst>
                                    </p:anim>
                                    <p:anim calcmode="lin" valueType="num">
                                      <p:cBhvr additive="base">
                                        <p:cTn id="19" dur="500" fill="hold"/>
                                        <p:tgtEl>
                                          <p:spTgt spid="59"/>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 calcmode="lin" valueType="num">
                                      <p:cBhvr additive="base">
                                        <p:cTn id="22" dur="500" fill="hold"/>
                                        <p:tgtEl>
                                          <p:spTgt spid="60"/>
                                        </p:tgtEl>
                                        <p:attrNameLst>
                                          <p:attrName>ppt_x</p:attrName>
                                        </p:attrNameLst>
                                      </p:cBhvr>
                                      <p:tavLst>
                                        <p:tav tm="0">
                                          <p:val>
                                            <p:strVal val="1+#ppt_w/2"/>
                                          </p:val>
                                        </p:tav>
                                        <p:tav tm="100000">
                                          <p:val>
                                            <p:strVal val="#ppt_x"/>
                                          </p:val>
                                        </p:tav>
                                      </p:tavLst>
                                    </p:anim>
                                    <p:anim calcmode="lin" valueType="num">
                                      <p:cBhvr additive="base">
                                        <p:cTn id="23" dur="500" fill="hold"/>
                                        <p:tgtEl>
                                          <p:spTgt spid="60"/>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61"/>
                                        </p:tgtEl>
                                        <p:attrNameLst>
                                          <p:attrName>style.visibility</p:attrName>
                                        </p:attrNameLst>
                                      </p:cBhvr>
                                      <p:to>
                                        <p:strVal val="visible"/>
                                      </p:to>
                                    </p:set>
                                    <p:anim calcmode="lin" valueType="num">
                                      <p:cBhvr additive="base">
                                        <p:cTn id="26" dur="500" fill="hold"/>
                                        <p:tgtEl>
                                          <p:spTgt spid="61"/>
                                        </p:tgtEl>
                                        <p:attrNameLst>
                                          <p:attrName>ppt_x</p:attrName>
                                        </p:attrNameLst>
                                      </p:cBhvr>
                                      <p:tavLst>
                                        <p:tav tm="0">
                                          <p:val>
                                            <p:strVal val="0-#ppt_w/2"/>
                                          </p:val>
                                        </p:tav>
                                        <p:tav tm="100000">
                                          <p:val>
                                            <p:strVal val="#ppt_x"/>
                                          </p:val>
                                        </p:tav>
                                      </p:tavLst>
                                    </p:anim>
                                    <p:anim calcmode="lin" valueType="num">
                                      <p:cBhvr additive="base">
                                        <p:cTn id="27" dur="500" fill="hold"/>
                                        <p:tgtEl>
                                          <p:spTgt spid="61"/>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62"/>
                                        </p:tgtEl>
                                        <p:attrNameLst>
                                          <p:attrName>style.visibility</p:attrName>
                                        </p:attrNameLst>
                                      </p:cBhvr>
                                      <p:to>
                                        <p:strVal val="visible"/>
                                      </p:to>
                                    </p:set>
                                    <p:anim calcmode="lin" valueType="num">
                                      <p:cBhvr additive="base">
                                        <p:cTn id="30" dur="500" fill="hold"/>
                                        <p:tgtEl>
                                          <p:spTgt spid="62"/>
                                        </p:tgtEl>
                                        <p:attrNameLst>
                                          <p:attrName>ppt_x</p:attrName>
                                        </p:attrNameLst>
                                      </p:cBhvr>
                                      <p:tavLst>
                                        <p:tav tm="0">
                                          <p:val>
                                            <p:strVal val="0-#ppt_w/2"/>
                                          </p:val>
                                        </p:tav>
                                        <p:tav tm="100000">
                                          <p:val>
                                            <p:strVal val="#ppt_x"/>
                                          </p:val>
                                        </p:tav>
                                      </p:tavLst>
                                    </p:anim>
                                    <p:anim calcmode="lin" valueType="num">
                                      <p:cBhvr additive="base">
                                        <p:cTn id="31" dur="500" fill="hold"/>
                                        <p:tgtEl>
                                          <p:spTgt spid="62"/>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63"/>
                                        </p:tgtEl>
                                        <p:attrNameLst>
                                          <p:attrName>style.visibility</p:attrName>
                                        </p:attrNameLst>
                                      </p:cBhvr>
                                      <p:to>
                                        <p:strVal val="visible"/>
                                      </p:to>
                                    </p:set>
                                    <p:anim calcmode="lin" valueType="num">
                                      <p:cBhvr additive="base">
                                        <p:cTn id="34" dur="500" fill="hold"/>
                                        <p:tgtEl>
                                          <p:spTgt spid="63"/>
                                        </p:tgtEl>
                                        <p:attrNameLst>
                                          <p:attrName>ppt_x</p:attrName>
                                        </p:attrNameLst>
                                      </p:cBhvr>
                                      <p:tavLst>
                                        <p:tav tm="0">
                                          <p:val>
                                            <p:strVal val="0-#ppt_w/2"/>
                                          </p:val>
                                        </p:tav>
                                        <p:tav tm="100000">
                                          <p:val>
                                            <p:strVal val="#ppt_x"/>
                                          </p:val>
                                        </p:tav>
                                      </p:tavLst>
                                    </p:anim>
                                    <p:anim calcmode="lin" valueType="num">
                                      <p:cBhvr additive="base">
                                        <p:cTn id="35"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61"/>
          <p:cNvPicPr preferRelativeResize="0"/>
          <p:nvPr/>
        </p:nvPicPr>
        <p:blipFill rotWithShape="1">
          <a:blip r:embed="rId3">
            <a:alphaModFix/>
          </a:blip>
          <a:srcRect/>
          <a:stretch/>
        </p:blipFill>
        <p:spPr>
          <a:xfrm>
            <a:off x="4691413" y="702063"/>
            <a:ext cx="3739374" cy="3739376"/>
          </a:xfrm>
          <a:prstGeom prst="rect">
            <a:avLst/>
          </a:prstGeom>
          <a:noFill/>
          <a:ln>
            <a:noFill/>
          </a:ln>
        </p:spPr>
      </p:pic>
      <p:sp>
        <p:nvSpPr>
          <p:cNvPr id="425" name="Google Shape;425;p61"/>
          <p:cNvSpPr txBox="1">
            <a:spLocks noGrp="1"/>
          </p:cNvSpPr>
          <p:nvPr>
            <p:ph type="title"/>
          </p:nvPr>
        </p:nvSpPr>
        <p:spPr>
          <a:xfrm>
            <a:off x="228219" y="2571750"/>
            <a:ext cx="4679445" cy="1664114"/>
          </a:xfrm>
          <a:prstGeom prst="rect">
            <a:avLst/>
          </a:prstGeom>
        </p:spPr>
        <p:txBody>
          <a:bodyPr spcFirstLastPara="1" wrap="square" lIns="91425" tIns="91425" rIns="91425" bIns="91425" anchor="ctr" anchorCtr="0">
            <a:noAutofit/>
          </a:bodyPr>
          <a:lstStyle/>
          <a:p>
            <a:pPr lvl="0"/>
            <a:r>
              <a:rPr lang="vi-VN" sz="4000">
                <a:latin typeface="Arial (Headings)"/>
              </a:rPr>
              <a:t>Các phương pháp Agile phổ biến </a:t>
            </a:r>
          </a:p>
        </p:txBody>
      </p:sp>
      <p:sp>
        <p:nvSpPr>
          <p:cNvPr id="426" name="Google Shape;426;p61"/>
          <p:cNvSpPr txBox="1">
            <a:spLocks noGrp="1"/>
          </p:cNvSpPr>
          <p:nvPr>
            <p:ph type="title" idx="2"/>
          </p:nvPr>
        </p:nvSpPr>
        <p:spPr>
          <a:xfrm>
            <a:off x="713225" y="1056950"/>
            <a:ext cx="3292500" cy="1156800"/>
          </a:xfrm>
          <a:prstGeom prst="rect">
            <a:avLst/>
          </a:prstGeom>
        </p:spPr>
        <p:txBody>
          <a:bodyPr spcFirstLastPara="1" wrap="square" lIns="182875" tIns="182875" rIns="91425" bIns="91425" anchor="ctr" anchorCtr="0">
            <a:noAutofit/>
          </a:bodyPr>
          <a:lstStyle/>
          <a:p>
            <a:pPr marL="0" lvl="0" indent="0" algn="l" rtl="0">
              <a:spcBef>
                <a:spcPts val="0"/>
              </a:spcBef>
              <a:spcAft>
                <a:spcPts val="0"/>
              </a:spcAft>
              <a:buNone/>
            </a:pPr>
            <a:r>
              <a:rPr lang="fr">
                <a:latin typeface="+mj-lt"/>
              </a:rPr>
              <a:t>03</a:t>
            </a:r>
            <a:endParaRPr>
              <a:latin typeface="+mj-lt"/>
            </a:endParaRPr>
          </a:p>
        </p:txBody>
      </p:sp>
    </p:spTree>
    <p:extLst>
      <p:ext uri="{BB962C8B-B14F-4D97-AF65-F5344CB8AC3E}">
        <p14:creationId xmlns:p14="http://schemas.microsoft.com/office/powerpoint/2010/main" val="12779532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5"/>
                                        </p:tgtEl>
                                        <p:attrNameLst>
                                          <p:attrName>style.visibility</p:attrName>
                                        </p:attrNameLst>
                                      </p:cBhvr>
                                      <p:to>
                                        <p:strVal val="visible"/>
                                      </p:to>
                                    </p:set>
                                    <p:animEffect transition="in" filter="fade">
                                      <p:cBhvr>
                                        <p:cTn id="7" dur="1000"/>
                                        <p:tgtEl>
                                          <p:spTgt spid="425"/>
                                        </p:tgtEl>
                                      </p:cBhvr>
                                    </p:animEffect>
                                  </p:childTnLst>
                                </p:cTn>
                              </p:par>
                              <p:par>
                                <p:cTn id="8" presetID="10" presetClass="entr" presetSubtype="0" fill="hold" nodeType="withEffect">
                                  <p:stCondLst>
                                    <p:cond delay="0"/>
                                  </p:stCondLst>
                                  <p:childTnLst>
                                    <p:set>
                                      <p:cBhvr>
                                        <p:cTn id="9" dur="1" fill="hold">
                                          <p:stCondLst>
                                            <p:cond delay="0"/>
                                          </p:stCondLst>
                                        </p:cTn>
                                        <p:tgtEl>
                                          <p:spTgt spid="426"/>
                                        </p:tgtEl>
                                        <p:attrNameLst>
                                          <p:attrName>style.visibility</p:attrName>
                                        </p:attrNameLst>
                                      </p:cBhvr>
                                      <p:to>
                                        <p:strVal val="visible"/>
                                      </p:to>
                                    </p:set>
                                    <p:animEffect transition="in" filter="fade">
                                      <p:cBhvr>
                                        <p:cTn id="10" dur="1000"/>
                                        <p:tgtEl>
                                          <p:spTgt spid="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2"/>
          <p:cNvSpPr txBox="1">
            <a:spLocks noGrp="1"/>
          </p:cNvSpPr>
          <p:nvPr>
            <p:ph type="title"/>
          </p:nvPr>
        </p:nvSpPr>
        <p:spPr>
          <a:xfrm>
            <a:off x="1012464" y="828997"/>
            <a:ext cx="3322200" cy="572700"/>
          </a:xfrm>
          <a:prstGeom prst="rect">
            <a:avLst/>
          </a:prstGeom>
        </p:spPr>
        <p:txBody>
          <a:bodyPr spcFirstLastPara="1" wrap="square" lIns="91425" tIns="91425" rIns="91425" bIns="91425" anchor="ctr" anchorCtr="0">
            <a:noAutofit/>
          </a:bodyPr>
          <a:lstStyle/>
          <a:p>
            <a:pPr lvl="0"/>
            <a:r>
              <a:rPr lang="fr">
                <a:latin typeface="+mj-lt"/>
              </a:rPr>
              <a:t>1.</a:t>
            </a:r>
            <a:r>
              <a:rPr lang="en-US">
                <a:latin typeface="+mj-lt"/>
              </a:rPr>
              <a:t> Scrum</a:t>
            </a:r>
            <a:endParaRPr>
              <a:latin typeface="+mj-lt"/>
            </a:endParaRPr>
          </a:p>
        </p:txBody>
      </p:sp>
      <p:sp>
        <p:nvSpPr>
          <p:cNvPr id="433" name="Google Shape;433;p62"/>
          <p:cNvSpPr txBox="1">
            <a:spLocks noGrp="1"/>
          </p:cNvSpPr>
          <p:nvPr>
            <p:ph type="body" idx="1"/>
          </p:nvPr>
        </p:nvSpPr>
        <p:spPr>
          <a:xfrm>
            <a:off x="925659" y="1491104"/>
            <a:ext cx="3860473" cy="2588972"/>
          </a:xfrm>
          <a:prstGeom prst="rect">
            <a:avLst/>
          </a:prstGeom>
        </p:spPr>
        <p:txBody>
          <a:bodyPr spcFirstLastPara="1" wrap="square" lIns="91425" tIns="91425" rIns="91425" bIns="91425" anchor="t" anchorCtr="0">
            <a:noAutofit/>
          </a:bodyPr>
          <a:lstStyle/>
          <a:p>
            <a:pPr marL="139700" indent="0">
              <a:buNone/>
            </a:pPr>
            <a:r>
              <a:rPr lang="en-US" sz="2000" dirty="0" err="1">
                <a:latin typeface="+mj-lt"/>
              </a:rPr>
              <a:t>Là</a:t>
            </a:r>
            <a:r>
              <a:rPr lang="en-US" sz="2000" dirty="0">
                <a:latin typeface="+mj-lt"/>
              </a:rPr>
              <a:t> </a:t>
            </a:r>
            <a:r>
              <a:rPr lang="en-US" sz="2000" dirty="0" err="1">
                <a:latin typeface="+mj-lt"/>
              </a:rPr>
              <a:t>một</a:t>
            </a:r>
            <a:r>
              <a:rPr lang="en-US" sz="2000" dirty="0">
                <a:latin typeface="+mj-lt"/>
              </a:rPr>
              <a:t> framework </a:t>
            </a:r>
            <a:r>
              <a:rPr lang="en-US" sz="2000" dirty="0" err="1">
                <a:latin typeface="+mj-lt"/>
              </a:rPr>
              <a:t>của</a:t>
            </a:r>
            <a:r>
              <a:rPr lang="en-US" sz="2000" dirty="0">
                <a:latin typeface="+mj-lt"/>
              </a:rPr>
              <a:t> </a:t>
            </a:r>
            <a:r>
              <a:rPr lang="en-US" sz="2000" dirty="0" err="1">
                <a:latin typeface="+mj-lt"/>
              </a:rPr>
              <a:t>phương</a:t>
            </a:r>
            <a:r>
              <a:rPr lang="en-US" sz="2000" dirty="0">
                <a:latin typeface="+mj-lt"/>
              </a:rPr>
              <a:t> </a:t>
            </a:r>
            <a:r>
              <a:rPr lang="en-US" sz="2000" dirty="0" err="1">
                <a:latin typeface="+mj-lt"/>
              </a:rPr>
              <a:t>pháp</a:t>
            </a:r>
            <a:r>
              <a:rPr lang="en-US" sz="2000" dirty="0">
                <a:latin typeface="+mj-lt"/>
              </a:rPr>
              <a:t> Agile, Scrum </a:t>
            </a:r>
            <a:r>
              <a:rPr lang="en-US" sz="2000" dirty="0" err="1">
                <a:latin typeface="+mj-lt"/>
              </a:rPr>
              <a:t>được</a:t>
            </a:r>
            <a:r>
              <a:rPr lang="en-US" sz="2000" dirty="0">
                <a:latin typeface="+mj-lt"/>
              </a:rPr>
              <a:t> </a:t>
            </a:r>
            <a:r>
              <a:rPr lang="en-US" sz="2000" dirty="0" err="1">
                <a:latin typeface="+mj-lt"/>
              </a:rPr>
              <a:t>sử</a:t>
            </a:r>
            <a:r>
              <a:rPr lang="en-US" sz="2000" dirty="0">
                <a:latin typeface="+mj-lt"/>
              </a:rPr>
              <a:t> </a:t>
            </a:r>
            <a:r>
              <a:rPr lang="en-US" sz="2000" dirty="0" err="1">
                <a:latin typeface="+mj-lt"/>
              </a:rPr>
              <a:t>dụng</a:t>
            </a:r>
            <a:r>
              <a:rPr lang="en-US" sz="2000" dirty="0">
                <a:latin typeface="+mj-lt"/>
              </a:rPr>
              <a:t> </a:t>
            </a:r>
            <a:r>
              <a:rPr lang="en-US" sz="2000" dirty="0" err="1">
                <a:latin typeface="+mj-lt"/>
              </a:rPr>
              <a:t>phổ</a:t>
            </a:r>
            <a:r>
              <a:rPr lang="en-US" sz="2000" dirty="0">
                <a:latin typeface="+mj-lt"/>
              </a:rPr>
              <a:t> </a:t>
            </a:r>
            <a:r>
              <a:rPr lang="en-US" sz="2000" dirty="0" err="1">
                <a:latin typeface="+mj-lt"/>
              </a:rPr>
              <a:t>biến</a:t>
            </a:r>
            <a:r>
              <a:rPr lang="en-US" sz="2000" dirty="0">
                <a:latin typeface="+mj-lt"/>
              </a:rPr>
              <a:t> </a:t>
            </a:r>
            <a:r>
              <a:rPr lang="en-US" sz="2000" dirty="0" err="1">
                <a:latin typeface="+mj-lt"/>
              </a:rPr>
              <a:t>nhất</a:t>
            </a:r>
            <a:r>
              <a:rPr lang="en-US" sz="2000" dirty="0">
                <a:latin typeface="+mj-lt"/>
              </a:rPr>
              <a:t>. </a:t>
            </a:r>
            <a:r>
              <a:rPr lang="en-US" sz="2000" dirty="0" err="1">
                <a:latin typeface="+mj-lt"/>
              </a:rPr>
              <a:t>Tuy</a:t>
            </a:r>
            <a:r>
              <a:rPr lang="en-US" sz="2000" dirty="0">
                <a:latin typeface="+mj-lt"/>
              </a:rPr>
              <a:t> </a:t>
            </a:r>
            <a:r>
              <a:rPr lang="en-US" sz="2000" dirty="0" err="1">
                <a:latin typeface="+mj-lt"/>
              </a:rPr>
              <a:t>nhiên</a:t>
            </a:r>
            <a:r>
              <a:rPr lang="en-US" sz="2000" dirty="0">
                <a:latin typeface="+mj-lt"/>
              </a:rPr>
              <a:t>, </a:t>
            </a:r>
            <a:r>
              <a:rPr lang="en-US" sz="2000" dirty="0" err="1">
                <a:latin typeface="+mj-lt"/>
              </a:rPr>
              <a:t>nhiều</a:t>
            </a:r>
            <a:r>
              <a:rPr lang="en-US" sz="2000" dirty="0">
                <a:latin typeface="+mj-lt"/>
              </a:rPr>
              <a:t> </a:t>
            </a:r>
            <a:r>
              <a:rPr lang="en-US" sz="2000" dirty="0" err="1">
                <a:latin typeface="+mj-lt"/>
              </a:rPr>
              <a:t>người</a:t>
            </a:r>
            <a:r>
              <a:rPr lang="en-US" sz="2000" dirty="0">
                <a:latin typeface="+mj-lt"/>
              </a:rPr>
              <a:t> </a:t>
            </a:r>
            <a:r>
              <a:rPr lang="en-US" sz="2000" dirty="0" err="1">
                <a:latin typeface="+mj-lt"/>
              </a:rPr>
              <a:t>vẫn</a:t>
            </a:r>
            <a:r>
              <a:rPr lang="en-US" sz="2000" dirty="0">
                <a:latin typeface="+mj-lt"/>
              </a:rPr>
              <a:t> </a:t>
            </a:r>
            <a:r>
              <a:rPr lang="en-US" sz="2000" dirty="0" err="1">
                <a:latin typeface="+mj-lt"/>
              </a:rPr>
              <a:t>còn</a:t>
            </a:r>
            <a:r>
              <a:rPr lang="en-US" sz="2000" dirty="0">
                <a:latin typeface="+mj-lt"/>
              </a:rPr>
              <a:t> </a:t>
            </a:r>
            <a:r>
              <a:rPr lang="en-US" sz="2000" dirty="0" err="1">
                <a:latin typeface="+mj-lt"/>
              </a:rPr>
              <a:t>nhầm</a:t>
            </a:r>
            <a:r>
              <a:rPr lang="en-US" sz="2000" dirty="0">
                <a:latin typeface="+mj-lt"/>
              </a:rPr>
              <a:t> </a:t>
            </a:r>
            <a:r>
              <a:rPr lang="en-US" sz="2000" dirty="0" err="1">
                <a:latin typeface="+mj-lt"/>
              </a:rPr>
              <a:t>lẫn</a:t>
            </a:r>
            <a:r>
              <a:rPr lang="en-US" sz="2000" dirty="0">
                <a:latin typeface="+mj-lt"/>
              </a:rPr>
              <a:t> </a:t>
            </a:r>
            <a:r>
              <a:rPr lang="en-US" sz="2000" dirty="0" err="1">
                <a:latin typeface="+mj-lt"/>
              </a:rPr>
              <a:t>giữa</a:t>
            </a:r>
            <a:r>
              <a:rPr lang="en-US" sz="2000" dirty="0">
                <a:latin typeface="+mj-lt"/>
              </a:rPr>
              <a:t> </a:t>
            </a:r>
            <a:r>
              <a:rPr lang="en-US" sz="2000" dirty="0" err="1">
                <a:latin typeface="+mj-lt"/>
              </a:rPr>
              <a:t>hai</a:t>
            </a:r>
            <a:r>
              <a:rPr lang="en-US" sz="2000" dirty="0">
                <a:latin typeface="+mj-lt"/>
              </a:rPr>
              <a:t> </a:t>
            </a:r>
            <a:r>
              <a:rPr lang="en-US" sz="2000" dirty="0" err="1">
                <a:latin typeface="+mj-lt"/>
              </a:rPr>
              <a:t>khái</a:t>
            </a:r>
            <a:r>
              <a:rPr lang="en-US" sz="2000" dirty="0">
                <a:latin typeface="+mj-lt"/>
              </a:rPr>
              <a:t> </a:t>
            </a:r>
            <a:r>
              <a:rPr lang="en-US" sz="2000" dirty="0" err="1">
                <a:latin typeface="+mj-lt"/>
              </a:rPr>
              <a:t>niệm</a:t>
            </a:r>
            <a:r>
              <a:rPr lang="en-US" sz="2000" dirty="0">
                <a:latin typeface="+mj-lt"/>
              </a:rPr>
              <a:t> </a:t>
            </a:r>
            <a:r>
              <a:rPr lang="en-US" sz="2000" dirty="0" err="1">
                <a:latin typeface="+mj-lt"/>
              </a:rPr>
              <a:t>này</a:t>
            </a:r>
            <a:r>
              <a:rPr lang="en-US" sz="2000" dirty="0">
                <a:latin typeface="+mj-lt"/>
              </a:rPr>
              <a:t>, </a:t>
            </a:r>
            <a:r>
              <a:rPr lang="en-US" sz="2000" dirty="0" err="1">
                <a:latin typeface="+mj-lt"/>
              </a:rPr>
              <a:t>dù</a:t>
            </a:r>
            <a:r>
              <a:rPr lang="en-US" sz="2000" dirty="0">
                <a:latin typeface="+mj-lt"/>
              </a:rPr>
              <a:t> </a:t>
            </a:r>
            <a:r>
              <a:rPr lang="en-US" sz="2000" dirty="0" err="1">
                <a:latin typeface="+mj-lt"/>
              </a:rPr>
              <a:t>chúng</a:t>
            </a:r>
            <a:r>
              <a:rPr lang="en-US" sz="2000" dirty="0">
                <a:latin typeface="+mj-lt"/>
              </a:rPr>
              <a:t> </a:t>
            </a:r>
            <a:r>
              <a:rPr lang="en-US" sz="2000" dirty="0" err="1">
                <a:latin typeface="+mj-lt"/>
              </a:rPr>
              <a:t>không</a:t>
            </a:r>
            <a:r>
              <a:rPr lang="en-US" sz="2000" dirty="0">
                <a:latin typeface="+mj-lt"/>
              </a:rPr>
              <a:t> </a:t>
            </a:r>
            <a:r>
              <a:rPr lang="en-US" sz="2000" dirty="0" err="1">
                <a:latin typeface="+mj-lt"/>
              </a:rPr>
              <a:t>phải</a:t>
            </a:r>
            <a:r>
              <a:rPr lang="en-US" sz="2000" dirty="0">
                <a:latin typeface="+mj-lt"/>
              </a:rPr>
              <a:t> </a:t>
            </a:r>
            <a:r>
              <a:rPr lang="en-US" sz="2000" dirty="0" err="1">
                <a:latin typeface="+mj-lt"/>
              </a:rPr>
              <a:t>là</a:t>
            </a:r>
            <a:r>
              <a:rPr lang="en-US" sz="2000" dirty="0">
                <a:latin typeface="+mj-lt"/>
              </a:rPr>
              <a:t> </a:t>
            </a:r>
            <a:r>
              <a:rPr lang="en-US" sz="2000" dirty="0" err="1">
                <a:latin typeface="+mj-lt"/>
              </a:rPr>
              <a:t>một</a:t>
            </a:r>
            <a:r>
              <a:rPr lang="en-US" sz="2000" dirty="0">
                <a:latin typeface="+mj-lt"/>
              </a:rPr>
              <a:t>.</a:t>
            </a:r>
          </a:p>
        </p:txBody>
      </p:sp>
      <p:sp>
        <p:nvSpPr>
          <p:cNvPr id="2" name="TextBox 1">
            <a:extLst>
              <a:ext uri="{FF2B5EF4-FFF2-40B4-BE49-F238E27FC236}">
                <a16:creationId xmlns:a16="http://schemas.microsoft.com/office/drawing/2014/main" id="{42367E45-A67C-0E07-1AA0-A50A315B5974}"/>
              </a:ext>
            </a:extLst>
          </p:cNvPr>
          <p:cNvSpPr txBox="1"/>
          <p:nvPr/>
        </p:nvSpPr>
        <p:spPr>
          <a:xfrm>
            <a:off x="1789043" y="0"/>
            <a:ext cx="5836854" cy="553998"/>
          </a:xfrm>
          <a:prstGeom prst="rect">
            <a:avLst/>
          </a:prstGeom>
          <a:noFill/>
        </p:spPr>
        <p:txBody>
          <a:bodyPr wrap="none" rtlCol="0">
            <a:spAutoFit/>
          </a:bodyPr>
          <a:lstStyle/>
          <a:p>
            <a:r>
              <a:rPr lang="en-US" sz="3000" err="1"/>
              <a:t>Các</a:t>
            </a:r>
            <a:r>
              <a:rPr lang="en-US" sz="3000"/>
              <a:t> </a:t>
            </a:r>
            <a:r>
              <a:rPr lang="en-US" sz="3000" err="1"/>
              <a:t>phương</a:t>
            </a:r>
            <a:r>
              <a:rPr lang="en-US" sz="3000"/>
              <a:t> </a:t>
            </a:r>
            <a:r>
              <a:rPr lang="en-US" sz="3000" err="1"/>
              <a:t>pháp</a:t>
            </a:r>
            <a:r>
              <a:rPr lang="en-US" sz="3000"/>
              <a:t> Agile </a:t>
            </a:r>
            <a:r>
              <a:rPr lang="en-US" sz="3000" err="1"/>
              <a:t>phổ</a:t>
            </a:r>
            <a:r>
              <a:rPr lang="en-US" sz="3000"/>
              <a:t> </a:t>
            </a:r>
            <a:r>
              <a:rPr lang="en-US" sz="3000" err="1"/>
              <a:t>biến</a:t>
            </a:r>
            <a:endParaRPr lang="en-US" sz="3000"/>
          </a:p>
        </p:txBody>
      </p:sp>
      <p:pic>
        <p:nvPicPr>
          <p:cNvPr id="4" name="Picture 3" descr="A diagram of a scrum process&#10;&#10;Description automatically generated">
            <a:extLst>
              <a:ext uri="{FF2B5EF4-FFF2-40B4-BE49-F238E27FC236}">
                <a16:creationId xmlns:a16="http://schemas.microsoft.com/office/drawing/2014/main" id="{BC5B787E-24C3-7C05-1E08-5EF8B15E0519}"/>
              </a:ext>
            </a:extLst>
          </p:cNvPr>
          <p:cNvPicPr>
            <a:picLocks noChangeAspect="1"/>
          </p:cNvPicPr>
          <p:nvPr/>
        </p:nvPicPr>
        <p:blipFill>
          <a:blip r:embed="rId3"/>
          <a:stretch>
            <a:fillRect/>
          </a:stretch>
        </p:blipFill>
        <p:spPr>
          <a:xfrm>
            <a:off x="4946679" y="1001210"/>
            <a:ext cx="3661513" cy="3252486"/>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3">
                                            <p:txEl>
                                              <p:pRg st="0" end="0"/>
                                            </p:txEl>
                                          </p:spTgt>
                                        </p:tgtEl>
                                        <p:attrNameLst>
                                          <p:attrName>style.visibility</p:attrName>
                                        </p:attrNameLst>
                                      </p:cBhvr>
                                      <p:to>
                                        <p:strVal val="visible"/>
                                      </p:to>
                                    </p:set>
                                    <p:animEffect transition="in" filter="fade">
                                      <p:cBhvr>
                                        <p:cTn id="7" dur="500"/>
                                        <p:tgtEl>
                                          <p:spTgt spid="43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2"/>
                                        </p:tgtEl>
                                        <p:attrNameLst>
                                          <p:attrName>style.visibility</p:attrName>
                                        </p:attrNameLst>
                                      </p:cBhvr>
                                      <p:to>
                                        <p:strVal val="visible"/>
                                      </p:to>
                                    </p:set>
                                    <p:animEffect transition="in" filter="fade">
                                      <p:cBhvr>
                                        <p:cTn id="10" dur="500"/>
                                        <p:tgtEl>
                                          <p:spTgt spid="4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33">
                                            <p:txEl>
                                              <p:pRg st="0" end="0"/>
                                            </p:txEl>
                                          </p:spTgt>
                                        </p:tgtEl>
                                      </p:cBhvr>
                                    </p:animEffect>
                                    <p:set>
                                      <p:cBhvr>
                                        <p:cTn id="15" dur="1" fill="hold">
                                          <p:stCondLst>
                                            <p:cond delay="499"/>
                                          </p:stCondLst>
                                        </p:cTn>
                                        <p:tgtEl>
                                          <p:spTgt spid="43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 grpId="0"/>
      <p:bldP spid="433" grpId="0" build="p"/>
      <p:bldP spid="433" grpI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B5C2F16-FF54-8E3D-8F8C-6717F032DD80}"/>
              </a:ext>
            </a:extLst>
          </p:cNvPr>
          <p:cNvGraphicFramePr>
            <a:graphicFrameLocks noGrp="1"/>
          </p:cNvGraphicFramePr>
          <p:nvPr>
            <p:extLst>
              <p:ext uri="{D42A27DB-BD31-4B8C-83A1-F6EECF244321}">
                <p14:modId xmlns:p14="http://schemas.microsoft.com/office/powerpoint/2010/main" val="1949666450"/>
              </p:ext>
            </p:extLst>
          </p:nvPr>
        </p:nvGraphicFramePr>
        <p:xfrm>
          <a:off x="1506257" y="276942"/>
          <a:ext cx="6758067" cy="4531096"/>
        </p:xfrm>
        <a:graphic>
          <a:graphicData uri="http://schemas.openxmlformats.org/drawingml/2006/table">
            <a:tbl>
              <a:tblPr>
                <a:tableStyleId>{9CD4076F-96DD-4DE7-82BB-9618CF2FBEE7}</a:tableStyleId>
              </a:tblPr>
              <a:tblGrid>
                <a:gridCol w="2197642">
                  <a:extLst>
                    <a:ext uri="{9D8B030D-6E8A-4147-A177-3AD203B41FA5}">
                      <a16:colId xmlns:a16="http://schemas.microsoft.com/office/drawing/2014/main" val="3512582596"/>
                    </a:ext>
                  </a:extLst>
                </a:gridCol>
                <a:gridCol w="832383">
                  <a:extLst>
                    <a:ext uri="{9D8B030D-6E8A-4147-A177-3AD203B41FA5}">
                      <a16:colId xmlns:a16="http://schemas.microsoft.com/office/drawing/2014/main" val="1160888632"/>
                    </a:ext>
                  </a:extLst>
                </a:gridCol>
                <a:gridCol w="1864021">
                  <a:extLst>
                    <a:ext uri="{9D8B030D-6E8A-4147-A177-3AD203B41FA5}">
                      <a16:colId xmlns:a16="http://schemas.microsoft.com/office/drawing/2014/main" val="926552587"/>
                    </a:ext>
                  </a:extLst>
                </a:gridCol>
                <a:gridCol w="1864021">
                  <a:extLst>
                    <a:ext uri="{9D8B030D-6E8A-4147-A177-3AD203B41FA5}">
                      <a16:colId xmlns:a16="http://schemas.microsoft.com/office/drawing/2014/main" val="2263983226"/>
                    </a:ext>
                  </a:extLst>
                </a:gridCol>
              </a:tblGrid>
              <a:tr h="300321">
                <a:tc rowSpan="5">
                  <a:txBody>
                    <a:bodyPr/>
                    <a:lstStyle/>
                    <a:p>
                      <a:pPr algn="ctr">
                        <a:lnSpc>
                          <a:spcPct val="107000"/>
                        </a:lnSpc>
                        <a:spcAft>
                          <a:spcPts val="800"/>
                        </a:spcAft>
                      </a:pPr>
                      <a:r>
                        <a:rPr lang="en-US" sz="1200" b="1">
                          <a:effectLst/>
                        </a:rPr>
                        <a:t>Team</a:t>
                      </a:r>
                      <a:endParaRPr lang="en-US" sz="1200" b="1">
                        <a:effectLst/>
                        <a:latin typeface="Aptos" panose="020B0004020202020204" pitchFamily="34" charset="0"/>
                        <a:ea typeface="Aptos" panose="020B0004020202020204" pitchFamily="34" charset="0"/>
                        <a:cs typeface="Aptos" panose="020B0004020202020204" pitchFamily="34" charset="0"/>
                      </a:endParaRPr>
                    </a:p>
                  </a:txBody>
                  <a:tcPr marL="45002" marR="45002" marT="45002" marB="45002">
                    <a:solidFill>
                      <a:schemeClr val="bg2">
                        <a:lumMod val="75000"/>
                      </a:schemeClr>
                    </a:solidFill>
                  </a:tcPr>
                </a:tc>
                <a:tc rowSpan="5">
                  <a:txBody>
                    <a:bodyPr/>
                    <a:lstStyle/>
                    <a:p>
                      <a:pPr algn="ctr">
                        <a:lnSpc>
                          <a:spcPct val="107000"/>
                        </a:lnSpc>
                        <a:spcAft>
                          <a:spcPts val="800"/>
                        </a:spcAft>
                      </a:pPr>
                      <a:r>
                        <a:rPr lang="en-US" sz="1200">
                          <a:effectLst/>
                        </a:rPr>
                        <a:t>3</a:t>
                      </a:r>
                      <a:endParaRPr lang="en-US" sz="1200">
                        <a:effectLst/>
                        <a:latin typeface="Aptos" panose="020B0004020202020204" pitchFamily="34" charset="0"/>
                        <a:ea typeface="Aptos" panose="020B0004020202020204" pitchFamily="34" charset="0"/>
                        <a:cs typeface="Aptos" panose="020B0004020202020204" pitchFamily="34" charset="0"/>
                      </a:endParaRPr>
                    </a:p>
                  </a:txBody>
                  <a:tcPr marL="45002" marR="45002" marT="45002" marB="45002"/>
                </a:tc>
                <a:tc>
                  <a:txBody>
                    <a:bodyPr/>
                    <a:lstStyle/>
                    <a:p>
                      <a:pPr algn="ctr">
                        <a:lnSpc>
                          <a:spcPct val="107000"/>
                        </a:lnSpc>
                        <a:spcAft>
                          <a:spcPts val="800"/>
                        </a:spcAft>
                      </a:pPr>
                      <a:r>
                        <a:rPr lang="en-US" sz="1200">
                          <a:effectLst/>
                          <a:latin typeface="+mj-lt"/>
                        </a:rPr>
                        <a:t>20522067</a:t>
                      </a:r>
                      <a:endParaRPr lang="en-US" sz="1200">
                        <a:effectLst/>
                        <a:latin typeface="+mj-lt"/>
                        <a:ea typeface="Aptos" panose="020B0004020202020204" pitchFamily="34" charset="0"/>
                        <a:cs typeface="Aptos" panose="020B0004020202020204" pitchFamily="34" charset="0"/>
                      </a:endParaRPr>
                    </a:p>
                  </a:txBody>
                  <a:tcPr marL="45002" marR="45002" marT="45002" marB="45002">
                    <a:solidFill>
                      <a:schemeClr val="bg2"/>
                    </a:solidFill>
                  </a:tcPr>
                </a:tc>
                <a:tc>
                  <a:txBody>
                    <a:bodyPr/>
                    <a:lstStyle/>
                    <a:p>
                      <a:pPr algn="ctr">
                        <a:lnSpc>
                          <a:spcPct val="107000"/>
                        </a:lnSpc>
                        <a:spcAft>
                          <a:spcPts val="800"/>
                        </a:spcAft>
                      </a:pPr>
                      <a:r>
                        <a:rPr lang="en-US" sz="1200">
                          <a:effectLst/>
                          <a:latin typeface="+mj-lt"/>
                          <a:ea typeface="Aptos" panose="020B0004020202020204" pitchFamily="34" charset="0"/>
                          <a:cs typeface="Aptos" panose="020B0004020202020204" pitchFamily="34" charset="0"/>
                        </a:rPr>
                        <a:t>Đặng Quang Trung</a:t>
                      </a:r>
                    </a:p>
                  </a:txBody>
                  <a:tcPr marL="45002" marR="45002" marT="45002" marB="45002">
                    <a:solidFill>
                      <a:schemeClr val="bg2"/>
                    </a:solidFill>
                  </a:tcPr>
                </a:tc>
                <a:extLst>
                  <a:ext uri="{0D108BD9-81ED-4DB2-BD59-A6C34878D82A}">
                    <a16:rowId xmlns:a16="http://schemas.microsoft.com/office/drawing/2014/main" val="2109310516"/>
                  </a:ext>
                </a:extLst>
              </a:tr>
              <a:tr h="316260">
                <a:tc vMerge="1">
                  <a:txBody>
                    <a:bodyPr/>
                    <a:lstStyle/>
                    <a:p>
                      <a:endParaRPr lang="en-US"/>
                    </a:p>
                  </a:txBody>
                  <a:tcPr/>
                </a:tc>
                <a:tc vMerge="1">
                  <a:txBody>
                    <a:bodyPr/>
                    <a:lstStyle/>
                    <a:p>
                      <a:endParaRPr lang="en-US"/>
                    </a:p>
                  </a:txBody>
                  <a:tcPr/>
                </a:tc>
                <a:tc>
                  <a:txBody>
                    <a:bodyPr/>
                    <a:lstStyle/>
                    <a:p>
                      <a:pPr algn="ctr">
                        <a:lnSpc>
                          <a:spcPct val="107000"/>
                        </a:lnSpc>
                        <a:spcAft>
                          <a:spcPts val="800"/>
                        </a:spcAft>
                      </a:pPr>
                      <a:r>
                        <a:rPr lang="en-US" sz="1200">
                          <a:effectLst/>
                        </a:rPr>
                        <a:t>20522165</a:t>
                      </a:r>
                      <a:endParaRPr lang="en-US" sz="1200">
                        <a:effectLst/>
                        <a:latin typeface="Aptos" panose="020B0004020202020204" pitchFamily="34" charset="0"/>
                        <a:ea typeface="Aptos" panose="020B0004020202020204" pitchFamily="34" charset="0"/>
                        <a:cs typeface="Aptos" panose="020B0004020202020204" pitchFamily="34" charset="0"/>
                      </a:endParaRPr>
                    </a:p>
                  </a:txBody>
                  <a:tcPr marL="45002" marR="45002" marT="45002" marB="45002"/>
                </a:tc>
                <a:tc>
                  <a:txBody>
                    <a:bodyPr/>
                    <a:lstStyle/>
                    <a:p>
                      <a:pPr algn="ctr">
                        <a:lnSpc>
                          <a:spcPct val="107000"/>
                        </a:lnSpc>
                        <a:spcAft>
                          <a:spcPts val="800"/>
                        </a:spcAft>
                      </a:pPr>
                      <a:r>
                        <a:rPr lang="en-US" sz="1200">
                          <a:effectLst/>
                        </a:rPr>
                        <a:t>Nguyễn Phước An Vũ</a:t>
                      </a:r>
                      <a:endParaRPr lang="en-US" sz="1200">
                        <a:effectLst/>
                        <a:latin typeface="Aptos" panose="020B0004020202020204" pitchFamily="34" charset="0"/>
                        <a:ea typeface="Aptos" panose="020B0004020202020204" pitchFamily="34" charset="0"/>
                        <a:cs typeface="Aptos" panose="020B0004020202020204" pitchFamily="34" charset="0"/>
                      </a:endParaRPr>
                    </a:p>
                  </a:txBody>
                  <a:tcPr marL="45002" marR="45002" marT="45002" marB="45002"/>
                </a:tc>
                <a:extLst>
                  <a:ext uri="{0D108BD9-81ED-4DB2-BD59-A6C34878D82A}">
                    <a16:rowId xmlns:a16="http://schemas.microsoft.com/office/drawing/2014/main" val="3859327886"/>
                  </a:ext>
                </a:extLst>
              </a:tr>
              <a:tr h="313109">
                <a:tc vMerge="1">
                  <a:txBody>
                    <a:bodyPr/>
                    <a:lstStyle/>
                    <a:p>
                      <a:endParaRPr lang="en-US"/>
                    </a:p>
                  </a:txBody>
                  <a:tcPr/>
                </a:tc>
                <a:tc vMerge="1">
                  <a:txBody>
                    <a:bodyPr/>
                    <a:lstStyle/>
                    <a:p>
                      <a:endParaRPr lang="en-US"/>
                    </a:p>
                  </a:txBody>
                  <a:tcPr/>
                </a:tc>
                <a:tc>
                  <a:txBody>
                    <a:bodyPr/>
                    <a:lstStyle/>
                    <a:p>
                      <a:pPr algn="ctr">
                        <a:lnSpc>
                          <a:spcPct val="107000"/>
                        </a:lnSpc>
                        <a:spcAft>
                          <a:spcPts val="800"/>
                        </a:spcAft>
                      </a:pPr>
                      <a:r>
                        <a:rPr lang="en-US" sz="1200">
                          <a:effectLst/>
                        </a:rPr>
                        <a:t>20520566</a:t>
                      </a:r>
                      <a:endParaRPr lang="en-US" sz="1200">
                        <a:effectLst/>
                        <a:latin typeface="Aptos" panose="020B0004020202020204" pitchFamily="34" charset="0"/>
                        <a:ea typeface="Aptos" panose="020B0004020202020204" pitchFamily="34" charset="0"/>
                        <a:cs typeface="Aptos" panose="020B0004020202020204" pitchFamily="34" charset="0"/>
                      </a:endParaRPr>
                    </a:p>
                  </a:txBody>
                  <a:tcPr marL="45002" marR="45002" marT="45002" marB="45002">
                    <a:solidFill>
                      <a:schemeClr val="bg2"/>
                    </a:solidFill>
                  </a:tcPr>
                </a:tc>
                <a:tc>
                  <a:txBody>
                    <a:bodyPr/>
                    <a:lstStyle/>
                    <a:p>
                      <a:pPr algn="ctr">
                        <a:lnSpc>
                          <a:spcPct val="107000"/>
                        </a:lnSpc>
                        <a:spcAft>
                          <a:spcPts val="800"/>
                        </a:spcAft>
                      </a:pPr>
                      <a:r>
                        <a:rPr lang="en-US" sz="1200">
                          <a:effectLst/>
                        </a:rPr>
                        <a:t>Phạm Quang Khải</a:t>
                      </a:r>
                      <a:endParaRPr lang="en-US" sz="1200">
                        <a:effectLst/>
                        <a:latin typeface="Aptos" panose="020B0004020202020204" pitchFamily="34" charset="0"/>
                        <a:ea typeface="Aptos" panose="020B0004020202020204" pitchFamily="34" charset="0"/>
                        <a:cs typeface="Aptos" panose="020B0004020202020204" pitchFamily="34" charset="0"/>
                      </a:endParaRPr>
                    </a:p>
                  </a:txBody>
                  <a:tcPr marL="45002" marR="45002" marT="45002" marB="45002">
                    <a:solidFill>
                      <a:schemeClr val="bg2"/>
                    </a:solidFill>
                  </a:tcPr>
                </a:tc>
                <a:extLst>
                  <a:ext uri="{0D108BD9-81ED-4DB2-BD59-A6C34878D82A}">
                    <a16:rowId xmlns:a16="http://schemas.microsoft.com/office/drawing/2014/main" val="2004700727"/>
                  </a:ext>
                </a:extLst>
              </a:tr>
              <a:tr h="300321">
                <a:tc vMerge="1">
                  <a:txBody>
                    <a:bodyPr/>
                    <a:lstStyle/>
                    <a:p>
                      <a:endParaRPr lang="en-US"/>
                    </a:p>
                  </a:txBody>
                  <a:tcPr/>
                </a:tc>
                <a:tc vMerge="1">
                  <a:txBody>
                    <a:bodyPr/>
                    <a:lstStyle/>
                    <a:p>
                      <a:endParaRPr lang="en-US"/>
                    </a:p>
                  </a:txBody>
                  <a:tcPr/>
                </a:tc>
                <a:tc>
                  <a:txBody>
                    <a:bodyPr/>
                    <a:lstStyle/>
                    <a:p>
                      <a:pPr algn="ctr">
                        <a:lnSpc>
                          <a:spcPct val="107000"/>
                        </a:lnSpc>
                        <a:spcAft>
                          <a:spcPts val="800"/>
                        </a:spcAft>
                      </a:pPr>
                      <a:r>
                        <a:rPr lang="en-US" sz="1200">
                          <a:effectLst/>
                        </a:rPr>
                        <a:t>20521058</a:t>
                      </a:r>
                      <a:endParaRPr lang="en-US" sz="1200">
                        <a:effectLst/>
                        <a:latin typeface="Aptos" panose="020B0004020202020204" pitchFamily="34" charset="0"/>
                        <a:ea typeface="Aptos" panose="020B0004020202020204" pitchFamily="34" charset="0"/>
                        <a:cs typeface="Aptos" panose="020B0004020202020204" pitchFamily="34" charset="0"/>
                      </a:endParaRPr>
                    </a:p>
                  </a:txBody>
                  <a:tcPr marL="45002" marR="45002" marT="45002" marB="45002"/>
                </a:tc>
                <a:tc>
                  <a:txBody>
                    <a:bodyPr/>
                    <a:lstStyle/>
                    <a:p>
                      <a:pPr algn="ctr">
                        <a:lnSpc>
                          <a:spcPct val="107000"/>
                        </a:lnSpc>
                        <a:spcAft>
                          <a:spcPts val="800"/>
                        </a:spcAft>
                      </a:pPr>
                      <a:r>
                        <a:rPr lang="en-US" sz="1200">
                          <a:effectLst/>
                        </a:rPr>
                        <a:t>Đặng Trần Tuấn Anh</a:t>
                      </a:r>
                      <a:endParaRPr lang="en-US" sz="1200">
                        <a:effectLst/>
                        <a:latin typeface="Aptos" panose="020B0004020202020204" pitchFamily="34" charset="0"/>
                        <a:ea typeface="Aptos" panose="020B0004020202020204" pitchFamily="34" charset="0"/>
                        <a:cs typeface="Aptos" panose="020B0004020202020204" pitchFamily="34" charset="0"/>
                      </a:endParaRPr>
                    </a:p>
                  </a:txBody>
                  <a:tcPr marL="45002" marR="45002" marT="45002" marB="45002"/>
                </a:tc>
                <a:extLst>
                  <a:ext uri="{0D108BD9-81ED-4DB2-BD59-A6C34878D82A}">
                    <a16:rowId xmlns:a16="http://schemas.microsoft.com/office/drawing/2014/main" val="4051835963"/>
                  </a:ext>
                </a:extLst>
              </a:tr>
              <a:tr h="300321">
                <a:tc vMerge="1">
                  <a:txBody>
                    <a:bodyPr/>
                    <a:lstStyle/>
                    <a:p>
                      <a:endParaRPr lang="en-US"/>
                    </a:p>
                  </a:txBody>
                  <a:tcPr/>
                </a:tc>
                <a:tc vMerge="1">
                  <a:txBody>
                    <a:bodyPr/>
                    <a:lstStyle/>
                    <a:p>
                      <a:endParaRPr lang="en-US"/>
                    </a:p>
                  </a:txBody>
                  <a:tcPr/>
                </a:tc>
                <a:tc>
                  <a:txBody>
                    <a:bodyPr/>
                    <a:lstStyle/>
                    <a:p>
                      <a:pPr algn="ctr">
                        <a:lnSpc>
                          <a:spcPct val="107000"/>
                        </a:lnSpc>
                        <a:spcAft>
                          <a:spcPts val="800"/>
                        </a:spcAft>
                      </a:pPr>
                      <a:r>
                        <a:rPr lang="en-US" sz="1200">
                          <a:effectLst/>
                        </a:rPr>
                        <a:t>21520068</a:t>
                      </a:r>
                      <a:endParaRPr lang="en-US" sz="1200">
                        <a:effectLst/>
                        <a:latin typeface="Aptos" panose="020B0004020202020204" pitchFamily="34" charset="0"/>
                        <a:ea typeface="Aptos" panose="020B0004020202020204" pitchFamily="34" charset="0"/>
                        <a:cs typeface="Aptos" panose="020B0004020202020204" pitchFamily="34" charset="0"/>
                      </a:endParaRPr>
                    </a:p>
                  </a:txBody>
                  <a:tcPr marL="45002" marR="45002" marT="45002" marB="45002">
                    <a:solidFill>
                      <a:schemeClr val="bg2"/>
                    </a:solidFill>
                  </a:tcPr>
                </a:tc>
                <a:tc>
                  <a:txBody>
                    <a:bodyPr/>
                    <a:lstStyle/>
                    <a:p>
                      <a:pPr algn="ctr">
                        <a:lnSpc>
                          <a:spcPct val="107000"/>
                        </a:lnSpc>
                        <a:spcAft>
                          <a:spcPts val="800"/>
                        </a:spcAft>
                      </a:pPr>
                      <a:r>
                        <a:rPr lang="en-US" sz="1200">
                          <a:effectLst/>
                        </a:rPr>
                        <a:t>Nguyễn Thị Kim Ngân</a:t>
                      </a:r>
                      <a:endParaRPr lang="en-US" sz="1200">
                        <a:effectLst/>
                        <a:latin typeface="Aptos" panose="020B0004020202020204" pitchFamily="34" charset="0"/>
                        <a:ea typeface="Aptos" panose="020B0004020202020204" pitchFamily="34" charset="0"/>
                        <a:cs typeface="Aptos" panose="020B0004020202020204" pitchFamily="34" charset="0"/>
                      </a:endParaRPr>
                    </a:p>
                  </a:txBody>
                  <a:tcPr marL="45002" marR="45002" marT="45002" marB="45002">
                    <a:solidFill>
                      <a:schemeClr val="bg2"/>
                    </a:solidFill>
                  </a:tcPr>
                </a:tc>
                <a:extLst>
                  <a:ext uri="{0D108BD9-81ED-4DB2-BD59-A6C34878D82A}">
                    <a16:rowId xmlns:a16="http://schemas.microsoft.com/office/drawing/2014/main" val="3851950604"/>
                  </a:ext>
                </a:extLst>
              </a:tr>
              <a:tr h="832673">
                <a:tc>
                  <a:txBody>
                    <a:bodyPr/>
                    <a:lstStyle/>
                    <a:p>
                      <a:pPr algn="ctr">
                        <a:lnSpc>
                          <a:spcPct val="107000"/>
                        </a:lnSpc>
                        <a:spcAft>
                          <a:spcPts val="800"/>
                        </a:spcAft>
                      </a:pPr>
                      <a:r>
                        <a:rPr lang="en-US" sz="1200" b="1">
                          <a:effectLst/>
                        </a:rPr>
                        <a:t>Module/Course ID</a:t>
                      </a:r>
                      <a:endParaRPr lang="en-US" sz="1200" b="1">
                        <a:effectLst/>
                        <a:latin typeface="Aptos" panose="020B0004020202020204" pitchFamily="34" charset="0"/>
                        <a:ea typeface="Aptos" panose="020B0004020202020204" pitchFamily="34" charset="0"/>
                        <a:cs typeface="Aptos" panose="020B0004020202020204" pitchFamily="34" charset="0"/>
                      </a:endParaRPr>
                    </a:p>
                  </a:txBody>
                  <a:tcPr marL="45002" marR="45002" marT="45002" marB="45002">
                    <a:solidFill>
                      <a:schemeClr val="bg2">
                        <a:lumMod val="75000"/>
                      </a:schemeClr>
                    </a:solidFill>
                  </a:tcPr>
                </a:tc>
                <a:tc>
                  <a:txBody>
                    <a:bodyPr/>
                    <a:lstStyle/>
                    <a:p>
                      <a:pPr algn="ctr">
                        <a:lnSpc>
                          <a:spcPct val="107000"/>
                        </a:lnSpc>
                        <a:spcAft>
                          <a:spcPts val="800"/>
                        </a:spcAft>
                      </a:pPr>
                      <a:r>
                        <a:rPr lang="en-US" sz="1200">
                          <a:effectLst/>
                        </a:rPr>
                        <a:t>IS208.O21</a:t>
                      </a:r>
                      <a:endParaRPr lang="en-US" sz="1200">
                        <a:effectLst/>
                        <a:latin typeface="Aptos" panose="020B0004020202020204" pitchFamily="34" charset="0"/>
                        <a:ea typeface="Aptos" panose="020B0004020202020204" pitchFamily="34" charset="0"/>
                        <a:cs typeface="Aptos" panose="020B0004020202020204" pitchFamily="34" charset="0"/>
                      </a:endParaRPr>
                    </a:p>
                  </a:txBody>
                  <a:tcPr marL="45002" marR="45002" marT="45002" marB="45002"/>
                </a:tc>
                <a:tc>
                  <a:txBody>
                    <a:bodyPr/>
                    <a:lstStyle/>
                    <a:p>
                      <a:pPr algn="ctr">
                        <a:lnSpc>
                          <a:spcPct val="107000"/>
                        </a:lnSpc>
                        <a:spcAft>
                          <a:spcPts val="800"/>
                        </a:spcAft>
                      </a:pPr>
                      <a:r>
                        <a:rPr lang="en-US" sz="1200">
                          <a:effectLst/>
                        </a:rPr>
                        <a:t>Module/Course name</a:t>
                      </a:r>
                    </a:p>
                    <a:p>
                      <a:pPr algn="ctr">
                        <a:lnSpc>
                          <a:spcPct val="107000"/>
                        </a:lnSpc>
                        <a:spcAft>
                          <a:spcPts val="800"/>
                        </a:spcAft>
                      </a:pPr>
                      <a:r>
                        <a:rPr lang="en-US" sz="1200">
                          <a:effectLst/>
                        </a:rPr>
                        <a:t> </a:t>
                      </a:r>
                      <a:endParaRPr lang="en-US" sz="1200">
                        <a:effectLst/>
                        <a:latin typeface="Aptos" panose="020B0004020202020204" pitchFamily="34" charset="0"/>
                        <a:ea typeface="Aptos" panose="020B0004020202020204" pitchFamily="34" charset="0"/>
                        <a:cs typeface="Aptos" panose="020B0004020202020204" pitchFamily="34" charset="0"/>
                      </a:endParaRPr>
                    </a:p>
                  </a:txBody>
                  <a:tcPr marL="45002" marR="45002" marT="45002" marB="45002"/>
                </a:tc>
                <a:tc>
                  <a:txBody>
                    <a:bodyPr/>
                    <a:lstStyle/>
                    <a:p>
                      <a:pPr algn="ctr">
                        <a:lnSpc>
                          <a:spcPct val="107000"/>
                        </a:lnSpc>
                        <a:spcAft>
                          <a:spcPts val="800"/>
                        </a:spcAft>
                      </a:pPr>
                      <a:r>
                        <a:rPr lang="en-US" sz="1200">
                          <a:effectLst/>
                        </a:rPr>
                        <a:t>Information Technology</a:t>
                      </a:r>
                    </a:p>
                    <a:p>
                      <a:pPr algn="ctr">
                        <a:lnSpc>
                          <a:spcPct val="107000"/>
                        </a:lnSpc>
                        <a:spcAft>
                          <a:spcPts val="800"/>
                        </a:spcAft>
                      </a:pPr>
                      <a:r>
                        <a:rPr lang="en-US" sz="1200">
                          <a:effectLst/>
                        </a:rPr>
                        <a:t>Project Management</a:t>
                      </a:r>
                    </a:p>
                    <a:p>
                      <a:pPr algn="ctr">
                        <a:lnSpc>
                          <a:spcPct val="107000"/>
                        </a:lnSpc>
                        <a:spcAft>
                          <a:spcPts val="800"/>
                        </a:spcAft>
                      </a:pPr>
                      <a:r>
                        <a:rPr lang="en-US" sz="1200">
                          <a:effectLst/>
                        </a:rPr>
                        <a:t> </a:t>
                      </a:r>
                      <a:endParaRPr lang="en-US" sz="1200">
                        <a:effectLst/>
                        <a:latin typeface="Aptos" panose="020B0004020202020204" pitchFamily="34" charset="0"/>
                        <a:ea typeface="Aptos" panose="020B0004020202020204" pitchFamily="34" charset="0"/>
                        <a:cs typeface="Aptos" panose="020B0004020202020204" pitchFamily="34" charset="0"/>
                      </a:endParaRPr>
                    </a:p>
                  </a:txBody>
                  <a:tcPr marL="45002" marR="45002" marT="45002" marB="45002"/>
                </a:tc>
                <a:extLst>
                  <a:ext uri="{0D108BD9-81ED-4DB2-BD59-A6C34878D82A}">
                    <a16:rowId xmlns:a16="http://schemas.microsoft.com/office/drawing/2014/main" val="570994001"/>
                  </a:ext>
                </a:extLst>
              </a:tr>
              <a:tr h="367713">
                <a:tc>
                  <a:txBody>
                    <a:bodyPr/>
                    <a:lstStyle/>
                    <a:p>
                      <a:pPr algn="ctr">
                        <a:lnSpc>
                          <a:spcPct val="107000"/>
                        </a:lnSpc>
                        <a:spcAft>
                          <a:spcPts val="800"/>
                        </a:spcAft>
                      </a:pPr>
                      <a:r>
                        <a:rPr lang="en-US" sz="1200" b="1">
                          <a:effectLst/>
                        </a:rPr>
                        <a:t>Project Title/ Assignment</a:t>
                      </a:r>
                      <a:endParaRPr lang="en-US" sz="1200" b="1">
                        <a:effectLst/>
                        <a:latin typeface="Aptos" panose="020B0004020202020204" pitchFamily="34" charset="0"/>
                        <a:ea typeface="Aptos" panose="020B0004020202020204" pitchFamily="34" charset="0"/>
                        <a:cs typeface="Aptos" panose="020B0004020202020204" pitchFamily="34" charset="0"/>
                      </a:endParaRPr>
                    </a:p>
                  </a:txBody>
                  <a:tcPr marL="45002" marR="45002" marT="45002" marB="45002">
                    <a:solidFill>
                      <a:schemeClr val="bg2">
                        <a:lumMod val="75000"/>
                      </a:schemeClr>
                    </a:solidFill>
                  </a:tcPr>
                </a:tc>
                <a:tc gridSpan="3">
                  <a:txBody>
                    <a:bodyPr/>
                    <a:lstStyle/>
                    <a:p>
                      <a:pPr algn="ctr">
                        <a:lnSpc>
                          <a:spcPct val="107000"/>
                        </a:lnSpc>
                        <a:spcAft>
                          <a:spcPts val="800"/>
                        </a:spcAft>
                      </a:pPr>
                      <a:r>
                        <a:rPr lang="en-US" sz="1200">
                          <a:effectLst/>
                        </a:rPr>
                        <a:t>What is Agile methodology ?</a:t>
                      </a:r>
                      <a:endParaRPr lang="en-US" sz="1200">
                        <a:effectLst/>
                        <a:latin typeface="Aptos" panose="020B0004020202020204" pitchFamily="34" charset="0"/>
                        <a:ea typeface="Aptos" panose="020B0004020202020204" pitchFamily="34" charset="0"/>
                        <a:cs typeface="Aptos" panose="020B0004020202020204" pitchFamily="34" charset="0"/>
                      </a:endParaRPr>
                    </a:p>
                  </a:txBody>
                  <a:tcPr marL="45002" marR="45002" marT="45002" marB="45002">
                    <a:solidFill>
                      <a:schemeClr val="bg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40787933"/>
                  </a:ext>
                </a:extLst>
              </a:tr>
              <a:tr h="911224">
                <a:tc>
                  <a:txBody>
                    <a:bodyPr/>
                    <a:lstStyle/>
                    <a:p>
                      <a:pPr algn="ctr">
                        <a:lnSpc>
                          <a:spcPct val="107000"/>
                        </a:lnSpc>
                        <a:spcAft>
                          <a:spcPts val="800"/>
                        </a:spcAft>
                      </a:pPr>
                      <a:r>
                        <a:rPr lang="en-US" sz="1200" b="1">
                          <a:effectLst/>
                        </a:rPr>
                        <a:t>Short Description</a:t>
                      </a:r>
                      <a:endParaRPr lang="en-US" sz="1200" b="1">
                        <a:effectLst/>
                        <a:latin typeface="Aptos" panose="020B0004020202020204" pitchFamily="34" charset="0"/>
                        <a:ea typeface="Aptos" panose="020B0004020202020204" pitchFamily="34" charset="0"/>
                        <a:cs typeface="Aptos" panose="020B0004020202020204" pitchFamily="34" charset="0"/>
                      </a:endParaRPr>
                    </a:p>
                  </a:txBody>
                  <a:tcPr marL="45002" marR="45002" marT="45002" marB="45002">
                    <a:solidFill>
                      <a:schemeClr val="bg2">
                        <a:lumMod val="75000"/>
                      </a:schemeClr>
                    </a:solidFill>
                  </a:tcPr>
                </a:tc>
                <a:tc gridSpan="3">
                  <a:txBody>
                    <a:bodyPr/>
                    <a:lstStyle/>
                    <a:p>
                      <a:pPr algn="ctr">
                        <a:lnSpc>
                          <a:spcPct val="107000"/>
                        </a:lnSpc>
                        <a:spcAft>
                          <a:spcPts val="800"/>
                        </a:spcAft>
                      </a:pPr>
                      <a:r>
                        <a:rPr lang="en-US" sz="1200">
                          <a:effectLst/>
                        </a:rPr>
                        <a:t>a small research to have a better understanding of Agile methodology, specifically about its cycle of planning, executing and evaluating which are applied to many real-life projects</a:t>
                      </a:r>
                      <a:endParaRPr lang="en-US" sz="1200">
                        <a:effectLst/>
                        <a:latin typeface="Aptos" panose="020B0004020202020204" pitchFamily="34" charset="0"/>
                        <a:ea typeface="Aptos" panose="020B0004020202020204" pitchFamily="34" charset="0"/>
                        <a:cs typeface="Aptos" panose="020B0004020202020204" pitchFamily="34" charset="0"/>
                      </a:endParaRPr>
                    </a:p>
                  </a:txBody>
                  <a:tcPr marL="45002" marR="45002" marT="45002" marB="45002"/>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28510309"/>
                  </a:ext>
                </a:extLst>
              </a:tr>
              <a:tr h="849884">
                <a:tc>
                  <a:txBody>
                    <a:bodyPr/>
                    <a:lstStyle/>
                    <a:p>
                      <a:pPr algn="ctr">
                        <a:lnSpc>
                          <a:spcPct val="107000"/>
                        </a:lnSpc>
                        <a:spcAft>
                          <a:spcPts val="800"/>
                        </a:spcAft>
                      </a:pPr>
                      <a:r>
                        <a:rPr lang="en-US" sz="1200" b="1">
                          <a:effectLst/>
                        </a:rPr>
                        <a:t>Technologies/Models/Tools/</a:t>
                      </a:r>
                    </a:p>
                    <a:p>
                      <a:pPr algn="ctr">
                        <a:lnSpc>
                          <a:spcPct val="107000"/>
                        </a:lnSpc>
                        <a:spcAft>
                          <a:spcPts val="800"/>
                        </a:spcAft>
                      </a:pPr>
                      <a:r>
                        <a:rPr lang="en-US" sz="1200" b="1">
                          <a:effectLst/>
                        </a:rPr>
                        <a:t>Languages</a:t>
                      </a:r>
                      <a:endParaRPr lang="en-US" sz="1200" b="1">
                        <a:effectLst/>
                        <a:latin typeface="Aptos" panose="020B0004020202020204" pitchFamily="34" charset="0"/>
                        <a:ea typeface="Aptos" panose="020B0004020202020204" pitchFamily="34" charset="0"/>
                        <a:cs typeface="Aptos" panose="020B0004020202020204" pitchFamily="34" charset="0"/>
                      </a:endParaRPr>
                    </a:p>
                  </a:txBody>
                  <a:tcPr marL="45002" marR="45002" marT="45002" marB="45002">
                    <a:solidFill>
                      <a:schemeClr val="bg2">
                        <a:lumMod val="75000"/>
                      </a:schemeClr>
                    </a:solidFill>
                  </a:tcPr>
                </a:tc>
                <a:tc gridSpan="3">
                  <a:txBody>
                    <a:bodyPr/>
                    <a:lstStyle/>
                    <a:p>
                      <a:pPr algn="ctr">
                        <a:lnSpc>
                          <a:spcPct val="107000"/>
                        </a:lnSpc>
                        <a:spcAft>
                          <a:spcPts val="800"/>
                        </a:spcAft>
                      </a:pPr>
                      <a:endParaRPr lang="en-US" sz="1200">
                        <a:effectLst/>
                      </a:endParaRPr>
                    </a:p>
                    <a:p>
                      <a:pPr algn="ctr">
                        <a:lnSpc>
                          <a:spcPct val="107000"/>
                        </a:lnSpc>
                        <a:spcAft>
                          <a:spcPts val="800"/>
                        </a:spcAft>
                      </a:pPr>
                      <a:r>
                        <a:rPr lang="en-US" sz="1200">
                          <a:effectLst/>
                        </a:rPr>
                        <a:t>Agile</a:t>
                      </a:r>
                      <a:endParaRPr lang="en-US" sz="1200">
                        <a:effectLst/>
                        <a:latin typeface="Aptos" panose="020B0004020202020204" pitchFamily="34" charset="0"/>
                        <a:ea typeface="Aptos" panose="020B0004020202020204" pitchFamily="34" charset="0"/>
                        <a:cs typeface="Aptos" panose="020B0004020202020204" pitchFamily="34" charset="0"/>
                      </a:endParaRPr>
                    </a:p>
                  </a:txBody>
                  <a:tcPr marL="45002" marR="45002" marT="45002" marB="45002">
                    <a:solidFill>
                      <a:schemeClr val="bg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93407672"/>
                  </a:ext>
                </a:extLst>
              </a:tr>
            </a:tbl>
          </a:graphicData>
        </a:graphic>
      </p:graphicFrame>
    </p:spTree>
    <p:extLst>
      <p:ext uri="{BB962C8B-B14F-4D97-AF65-F5344CB8AC3E}">
        <p14:creationId xmlns:p14="http://schemas.microsoft.com/office/powerpoint/2010/main" val="376540343"/>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2"/>
          <p:cNvSpPr txBox="1">
            <a:spLocks noGrp="1"/>
          </p:cNvSpPr>
          <p:nvPr>
            <p:ph type="title"/>
          </p:nvPr>
        </p:nvSpPr>
        <p:spPr>
          <a:xfrm>
            <a:off x="1012464" y="828997"/>
            <a:ext cx="3322200" cy="572700"/>
          </a:xfrm>
          <a:prstGeom prst="rect">
            <a:avLst/>
          </a:prstGeom>
        </p:spPr>
        <p:txBody>
          <a:bodyPr spcFirstLastPara="1" wrap="square" lIns="91425" tIns="91425" rIns="91425" bIns="91425" anchor="ctr" anchorCtr="0">
            <a:noAutofit/>
          </a:bodyPr>
          <a:lstStyle/>
          <a:p>
            <a:pPr lvl="0"/>
            <a:r>
              <a:rPr lang="fr">
                <a:latin typeface="+mj-lt"/>
              </a:rPr>
              <a:t>1.</a:t>
            </a:r>
            <a:r>
              <a:rPr lang="en-US">
                <a:latin typeface="+mj-lt"/>
              </a:rPr>
              <a:t> Scrum</a:t>
            </a:r>
            <a:endParaRPr>
              <a:latin typeface="+mj-lt"/>
            </a:endParaRPr>
          </a:p>
        </p:txBody>
      </p:sp>
      <p:sp>
        <p:nvSpPr>
          <p:cNvPr id="433" name="Google Shape;433;p62"/>
          <p:cNvSpPr txBox="1">
            <a:spLocks noGrp="1"/>
          </p:cNvSpPr>
          <p:nvPr>
            <p:ph type="body" idx="1"/>
          </p:nvPr>
        </p:nvSpPr>
        <p:spPr>
          <a:xfrm>
            <a:off x="925659" y="1491104"/>
            <a:ext cx="3860473" cy="2588972"/>
          </a:xfrm>
          <a:prstGeom prst="rect">
            <a:avLst/>
          </a:prstGeom>
        </p:spPr>
        <p:txBody>
          <a:bodyPr spcFirstLastPara="1" wrap="square" lIns="91425" tIns="91425" rIns="91425" bIns="91425" anchor="t" anchorCtr="0">
            <a:noAutofit/>
          </a:bodyPr>
          <a:lstStyle/>
          <a:p>
            <a:pPr marL="139700" indent="0">
              <a:buNone/>
            </a:pPr>
            <a:r>
              <a:rPr lang="vi-VN" sz="2000" dirty="0">
                <a:latin typeface="+mn-lt"/>
              </a:rPr>
              <a:t>Đặc trưng của Scrum là tách quá trình phát triển thành từng chu kỳ hoặc giai đoạn</a:t>
            </a:r>
            <a:r>
              <a:rPr lang="en-US" sz="2000" dirty="0">
                <a:latin typeface="+mn-lt"/>
              </a:rPr>
              <a:t> </a:t>
            </a:r>
            <a:r>
              <a:rPr lang="en-US" sz="2000" dirty="0" err="1">
                <a:latin typeface="+mn-lt"/>
              </a:rPr>
              <a:t>ngắn</a:t>
            </a:r>
            <a:r>
              <a:rPr lang="en-US" sz="2000" dirty="0">
                <a:latin typeface="+mn-lt"/>
              </a:rPr>
              <a:t> </a:t>
            </a:r>
            <a:r>
              <a:rPr lang="en-US" sz="2000" dirty="0" err="1">
                <a:latin typeface="+mn-lt"/>
              </a:rPr>
              <a:t>gọi</a:t>
            </a:r>
            <a:r>
              <a:rPr lang="en-US" sz="2000" dirty="0">
                <a:latin typeface="+mn-lt"/>
              </a:rPr>
              <a:t> </a:t>
            </a:r>
            <a:r>
              <a:rPr lang="en-US" sz="2000" dirty="0" err="1">
                <a:latin typeface="+mn-lt"/>
              </a:rPr>
              <a:t>là</a:t>
            </a:r>
            <a:r>
              <a:rPr lang="en-US" sz="2000" dirty="0">
                <a:latin typeface="+mn-lt"/>
              </a:rPr>
              <a:t> “sprint”. </a:t>
            </a:r>
          </a:p>
        </p:txBody>
      </p:sp>
      <p:sp>
        <p:nvSpPr>
          <p:cNvPr id="2" name="TextBox 1">
            <a:extLst>
              <a:ext uri="{FF2B5EF4-FFF2-40B4-BE49-F238E27FC236}">
                <a16:creationId xmlns:a16="http://schemas.microsoft.com/office/drawing/2014/main" id="{42367E45-A67C-0E07-1AA0-A50A315B5974}"/>
              </a:ext>
            </a:extLst>
          </p:cNvPr>
          <p:cNvSpPr txBox="1"/>
          <p:nvPr/>
        </p:nvSpPr>
        <p:spPr>
          <a:xfrm>
            <a:off x="1789043" y="0"/>
            <a:ext cx="5836854" cy="553998"/>
          </a:xfrm>
          <a:prstGeom prst="rect">
            <a:avLst/>
          </a:prstGeom>
          <a:noFill/>
        </p:spPr>
        <p:txBody>
          <a:bodyPr wrap="none" rtlCol="0">
            <a:spAutoFit/>
          </a:bodyPr>
          <a:lstStyle/>
          <a:p>
            <a:r>
              <a:rPr lang="en-US" sz="3000" err="1"/>
              <a:t>Các</a:t>
            </a:r>
            <a:r>
              <a:rPr lang="en-US" sz="3000"/>
              <a:t> </a:t>
            </a:r>
            <a:r>
              <a:rPr lang="en-US" sz="3000" err="1"/>
              <a:t>phương</a:t>
            </a:r>
            <a:r>
              <a:rPr lang="en-US" sz="3000"/>
              <a:t> </a:t>
            </a:r>
            <a:r>
              <a:rPr lang="en-US" sz="3000" err="1"/>
              <a:t>pháp</a:t>
            </a:r>
            <a:r>
              <a:rPr lang="en-US" sz="3000"/>
              <a:t> Agile </a:t>
            </a:r>
            <a:r>
              <a:rPr lang="en-US" sz="3000" err="1"/>
              <a:t>phổ</a:t>
            </a:r>
            <a:r>
              <a:rPr lang="en-US" sz="3000"/>
              <a:t> </a:t>
            </a:r>
            <a:r>
              <a:rPr lang="en-US" sz="3000" err="1"/>
              <a:t>biến</a:t>
            </a:r>
            <a:endParaRPr lang="en-US" sz="3000"/>
          </a:p>
        </p:txBody>
      </p:sp>
      <p:pic>
        <p:nvPicPr>
          <p:cNvPr id="4" name="Picture 3" descr="A diagram of a scrum process&#10;&#10;Description automatically generated">
            <a:extLst>
              <a:ext uri="{FF2B5EF4-FFF2-40B4-BE49-F238E27FC236}">
                <a16:creationId xmlns:a16="http://schemas.microsoft.com/office/drawing/2014/main" id="{BC5B787E-24C3-7C05-1E08-5EF8B15E0519}"/>
              </a:ext>
            </a:extLst>
          </p:cNvPr>
          <p:cNvPicPr>
            <a:picLocks noChangeAspect="1"/>
          </p:cNvPicPr>
          <p:nvPr/>
        </p:nvPicPr>
        <p:blipFill>
          <a:blip r:embed="rId3"/>
          <a:stretch>
            <a:fillRect/>
          </a:stretch>
        </p:blipFill>
        <p:spPr>
          <a:xfrm>
            <a:off x="4946679" y="1001210"/>
            <a:ext cx="3661513" cy="3252486"/>
          </a:xfrm>
          <a:prstGeom prst="rect">
            <a:avLst/>
          </a:prstGeom>
        </p:spPr>
      </p:pic>
    </p:spTree>
    <p:extLst>
      <p:ext uri="{BB962C8B-B14F-4D97-AF65-F5344CB8AC3E}">
        <p14:creationId xmlns:p14="http://schemas.microsoft.com/office/powerpoint/2010/main" val="220550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3">
                                            <p:txEl>
                                              <p:pRg st="0" end="0"/>
                                            </p:txEl>
                                          </p:spTgt>
                                        </p:tgtEl>
                                        <p:attrNameLst>
                                          <p:attrName>style.visibility</p:attrName>
                                        </p:attrNameLst>
                                      </p:cBhvr>
                                      <p:to>
                                        <p:strVal val="visible"/>
                                      </p:to>
                                    </p:set>
                                    <p:animEffect transition="in" filter="fade">
                                      <p:cBhvr>
                                        <p:cTn id="7" dur="500"/>
                                        <p:tgtEl>
                                          <p:spTgt spid="4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2"/>
          <p:cNvSpPr txBox="1">
            <a:spLocks noGrp="1"/>
          </p:cNvSpPr>
          <p:nvPr>
            <p:ph type="title"/>
          </p:nvPr>
        </p:nvSpPr>
        <p:spPr>
          <a:xfrm>
            <a:off x="1212300" y="804775"/>
            <a:ext cx="3322200" cy="572700"/>
          </a:xfrm>
          <a:prstGeom prst="rect">
            <a:avLst/>
          </a:prstGeom>
        </p:spPr>
        <p:txBody>
          <a:bodyPr spcFirstLastPara="1" wrap="square" lIns="91425" tIns="91425" rIns="91425" bIns="91425" anchor="ctr" anchorCtr="0">
            <a:noAutofit/>
          </a:bodyPr>
          <a:lstStyle/>
          <a:p>
            <a:pPr lvl="0"/>
            <a:r>
              <a:rPr lang="fr">
                <a:latin typeface="+mj-lt"/>
              </a:rPr>
              <a:t>2.</a:t>
            </a:r>
            <a:r>
              <a:rPr lang="en-US">
                <a:latin typeface="+mj-lt"/>
              </a:rPr>
              <a:t> Kanban</a:t>
            </a:r>
            <a:endParaRPr>
              <a:latin typeface="+mj-lt"/>
            </a:endParaRPr>
          </a:p>
        </p:txBody>
      </p:sp>
      <p:sp>
        <p:nvSpPr>
          <p:cNvPr id="433" name="Google Shape;433;p62"/>
          <p:cNvSpPr txBox="1">
            <a:spLocks noGrp="1"/>
          </p:cNvSpPr>
          <p:nvPr>
            <p:ph type="body" idx="1"/>
          </p:nvPr>
        </p:nvSpPr>
        <p:spPr>
          <a:xfrm>
            <a:off x="1122142" y="1616517"/>
            <a:ext cx="4034380" cy="2440410"/>
          </a:xfrm>
          <a:prstGeom prst="rect">
            <a:avLst/>
          </a:prstGeom>
        </p:spPr>
        <p:txBody>
          <a:bodyPr spcFirstLastPara="1" wrap="square" lIns="91425" tIns="91425" rIns="91425" bIns="91425" anchor="t" anchorCtr="0">
            <a:noAutofit/>
          </a:bodyPr>
          <a:lstStyle/>
          <a:p>
            <a:pPr marL="0" lvl="0" indent="0">
              <a:buNone/>
            </a:pPr>
            <a:r>
              <a:rPr lang="en-US" sz="2000" err="1">
                <a:latin typeface="+mj-lt"/>
              </a:rPr>
              <a:t>Cụm</a:t>
            </a:r>
            <a:r>
              <a:rPr lang="en-US" sz="2000">
                <a:latin typeface="+mj-lt"/>
              </a:rPr>
              <a:t> </a:t>
            </a:r>
            <a:r>
              <a:rPr lang="en-US" sz="2000" err="1">
                <a:latin typeface="+mj-lt"/>
              </a:rPr>
              <a:t>từ</a:t>
            </a:r>
            <a:r>
              <a:rPr lang="en-US" sz="2000">
                <a:latin typeface="+mj-lt"/>
              </a:rPr>
              <a:t> Kanban </a:t>
            </a:r>
            <a:r>
              <a:rPr lang="en-US" sz="2000" err="1">
                <a:latin typeface="+mj-lt"/>
              </a:rPr>
              <a:t>có</a:t>
            </a:r>
            <a:r>
              <a:rPr lang="en-US" sz="2000">
                <a:latin typeface="+mj-lt"/>
              </a:rPr>
              <a:t> </a:t>
            </a:r>
            <a:r>
              <a:rPr lang="en-US" sz="2000" err="1">
                <a:latin typeface="+mj-lt"/>
              </a:rPr>
              <a:t>nguồn</a:t>
            </a:r>
            <a:r>
              <a:rPr lang="en-US" sz="2000">
                <a:latin typeface="+mj-lt"/>
              </a:rPr>
              <a:t> </a:t>
            </a:r>
            <a:r>
              <a:rPr lang="en-US" sz="2000" err="1">
                <a:latin typeface="+mj-lt"/>
              </a:rPr>
              <a:t>gốc</a:t>
            </a:r>
            <a:r>
              <a:rPr lang="en-US" sz="2000">
                <a:latin typeface="+mj-lt"/>
              </a:rPr>
              <a:t> </a:t>
            </a:r>
            <a:r>
              <a:rPr lang="en-US" sz="2000" err="1">
                <a:latin typeface="+mj-lt"/>
              </a:rPr>
              <a:t>từ</a:t>
            </a:r>
            <a:r>
              <a:rPr lang="en-US" sz="2000">
                <a:latin typeface="+mj-lt"/>
              </a:rPr>
              <a:t> </a:t>
            </a:r>
            <a:r>
              <a:rPr lang="en-US" sz="2000" err="1">
                <a:latin typeface="+mj-lt"/>
              </a:rPr>
              <a:t>Nhật</a:t>
            </a:r>
            <a:r>
              <a:rPr lang="en-US" sz="2000">
                <a:latin typeface="+mj-lt"/>
              </a:rPr>
              <a:t> </a:t>
            </a:r>
            <a:r>
              <a:rPr lang="en-US" sz="2000" err="1">
                <a:latin typeface="+mj-lt"/>
              </a:rPr>
              <a:t>Bản</a:t>
            </a:r>
            <a:r>
              <a:rPr lang="en-US" sz="2000">
                <a:latin typeface="+mj-lt"/>
              </a:rPr>
              <a:t> </a:t>
            </a:r>
            <a:r>
              <a:rPr lang="en-US" sz="2000" err="1">
                <a:latin typeface="+mj-lt"/>
              </a:rPr>
              <a:t>có</a:t>
            </a:r>
            <a:r>
              <a:rPr lang="en-US" sz="2000">
                <a:latin typeface="+mj-lt"/>
              </a:rPr>
              <a:t> </a:t>
            </a:r>
            <a:r>
              <a:rPr lang="en-US" sz="2000" err="1">
                <a:latin typeface="+mj-lt"/>
              </a:rPr>
              <a:t>nghĩa</a:t>
            </a:r>
            <a:r>
              <a:rPr lang="en-US" sz="2000">
                <a:latin typeface="+mj-lt"/>
              </a:rPr>
              <a:t> </a:t>
            </a:r>
            <a:r>
              <a:rPr lang="en-US" sz="2000" err="1">
                <a:latin typeface="+mj-lt"/>
              </a:rPr>
              <a:t>là</a:t>
            </a:r>
            <a:r>
              <a:rPr lang="en-US" sz="2000">
                <a:latin typeface="+mj-lt"/>
              </a:rPr>
              <a:t> “</a:t>
            </a:r>
            <a:r>
              <a:rPr lang="en-US" sz="2000" err="1">
                <a:latin typeface="+mj-lt"/>
              </a:rPr>
              <a:t>sự</a:t>
            </a:r>
            <a:r>
              <a:rPr lang="en-US" sz="2000">
                <a:latin typeface="+mj-lt"/>
              </a:rPr>
              <a:t> </a:t>
            </a:r>
            <a:r>
              <a:rPr lang="en-US" sz="2000" err="1">
                <a:latin typeface="+mj-lt"/>
              </a:rPr>
              <a:t>đúng</a:t>
            </a:r>
            <a:r>
              <a:rPr lang="en-US" sz="2000">
                <a:latin typeface="+mj-lt"/>
              </a:rPr>
              <a:t> </a:t>
            </a:r>
            <a:r>
              <a:rPr lang="en-US" sz="2000" err="1">
                <a:latin typeface="+mj-lt"/>
              </a:rPr>
              <a:t>lúc</a:t>
            </a:r>
            <a:r>
              <a:rPr lang="en-US" sz="2000">
                <a:latin typeface="+mj-lt"/>
              </a:rPr>
              <a:t>”. </a:t>
            </a:r>
            <a:r>
              <a:rPr lang="en-US" sz="2000" err="1">
                <a:latin typeface="+mj-lt"/>
              </a:rPr>
              <a:t>Thực</a:t>
            </a:r>
            <a:r>
              <a:rPr lang="en-US" sz="2000">
                <a:latin typeface="+mj-lt"/>
              </a:rPr>
              <a:t> </a:t>
            </a:r>
            <a:r>
              <a:rPr lang="en-US" sz="2000" err="1">
                <a:latin typeface="+mj-lt"/>
              </a:rPr>
              <a:t>tế</a:t>
            </a:r>
            <a:r>
              <a:rPr lang="en-US" sz="2000">
                <a:latin typeface="+mj-lt"/>
              </a:rPr>
              <a:t>, </a:t>
            </a:r>
            <a:r>
              <a:rPr lang="en-US" sz="2000">
                <a:latin typeface="+mn-lt"/>
              </a:rPr>
              <a:t>p</a:t>
            </a:r>
            <a:r>
              <a:rPr lang="vi-VN" sz="2000">
                <a:latin typeface="+mn-lt"/>
              </a:rPr>
              <a:t>hương pháp quản lý công việc</a:t>
            </a:r>
            <a:r>
              <a:rPr lang="en-US" sz="2000">
                <a:latin typeface="+mn-lt"/>
              </a:rPr>
              <a:t> Kanban</a:t>
            </a:r>
            <a:r>
              <a:rPr lang="vi-VN" sz="2000">
                <a:latin typeface="+mn-lt"/>
              </a:rPr>
              <a:t> sử dụng bảng để thể hiện quá trình sản xuất phần mềm. </a:t>
            </a:r>
            <a:endParaRPr sz="2000">
              <a:latin typeface="+mn-lt"/>
            </a:endParaRPr>
          </a:p>
        </p:txBody>
      </p:sp>
      <p:sp>
        <p:nvSpPr>
          <p:cNvPr id="2" name="TextBox 1">
            <a:extLst>
              <a:ext uri="{FF2B5EF4-FFF2-40B4-BE49-F238E27FC236}">
                <a16:creationId xmlns:a16="http://schemas.microsoft.com/office/drawing/2014/main" id="{28A5203A-7114-6708-503D-913158F0BF4F}"/>
              </a:ext>
            </a:extLst>
          </p:cNvPr>
          <p:cNvSpPr txBox="1"/>
          <p:nvPr/>
        </p:nvSpPr>
        <p:spPr>
          <a:xfrm>
            <a:off x="1789043" y="0"/>
            <a:ext cx="5836854" cy="553998"/>
          </a:xfrm>
          <a:prstGeom prst="rect">
            <a:avLst/>
          </a:prstGeom>
          <a:noFill/>
        </p:spPr>
        <p:txBody>
          <a:bodyPr wrap="none" rtlCol="0">
            <a:spAutoFit/>
          </a:bodyPr>
          <a:lstStyle/>
          <a:p>
            <a:r>
              <a:rPr lang="en-US" sz="3000"/>
              <a:t>Các phương pháp Agile phổ biến</a:t>
            </a:r>
          </a:p>
        </p:txBody>
      </p:sp>
      <p:pic>
        <p:nvPicPr>
          <p:cNvPr id="4" name="Picture 3" descr="A diagram of a process&#10;&#10;Description automatically generated">
            <a:extLst>
              <a:ext uri="{FF2B5EF4-FFF2-40B4-BE49-F238E27FC236}">
                <a16:creationId xmlns:a16="http://schemas.microsoft.com/office/drawing/2014/main" id="{281624AE-8C57-4869-04EF-59D5290D4733}"/>
              </a:ext>
            </a:extLst>
          </p:cNvPr>
          <p:cNvPicPr>
            <a:picLocks noChangeAspect="1"/>
          </p:cNvPicPr>
          <p:nvPr/>
        </p:nvPicPr>
        <p:blipFill>
          <a:blip r:embed="rId3"/>
          <a:stretch>
            <a:fillRect/>
          </a:stretch>
        </p:blipFill>
        <p:spPr>
          <a:xfrm>
            <a:off x="5397419" y="1104694"/>
            <a:ext cx="3090441" cy="3090441"/>
          </a:xfrm>
          <a:prstGeom prst="rect">
            <a:avLst/>
          </a:prstGeom>
        </p:spPr>
      </p:pic>
    </p:spTree>
    <p:extLst>
      <p:ext uri="{BB962C8B-B14F-4D97-AF65-F5344CB8AC3E}">
        <p14:creationId xmlns:p14="http://schemas.microsoft.com/office/powerpoint/2010/main" val="12861105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3">
                                            <p:txEl>
                                              <p:pRg st="0" end="0"/>
                                            </p:txEl>
                                          </p:spTgt>
                                        </p:tgtEl>
                                        <p:attrNameLst>
                                          <p:attrName>style.visibility</p:attrName>
                                        </p:attrNameLst>
                                      </p:cBhvr>
                                      <p:to>
                                        <p:strVal val="visible"/>
                                      </p:to>
                                    </p:set>
                                    <p:animEffect transition="in" filter="fade">
                                      <p:cBhvr>
                                        <p:cTn id="7" dur="500"/>
                                        <p:tgtEl>
                                          <p:spTgt spid="43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2"/>
                                        </p:tgtEl>
                                        <p:attrNameLst>
                                          <p:attrName>style.visibility</p:attrName>
                                        </p:attrNameLst>
                                      </p:cBhvr>
                                      <p:to>
                                        <p:strVal val="visible"/>
                                      </p:to>
                                    </p:set>
                                    <p:animEffect transition="in" filter="fade">
                                      <p:cBhvr>
                                        <p:cTn id="10" dur="500"/>
                                        <p:tgtEl>
                                          <p:spTgt spid="4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33">
                                            <p:txEl>
                                              <p:pRg st="0" end="0"/>
                                            </p:txEl>
                                          </p:spTgt>
                                        </p:tgtEl>
                                      </p:cBhvr>
                                    </p:animEffect>
                                    <p:set>
                                      <p:cBhvr>
                                        <p:cTn id="15" dur="1" fill="hold">
                                          <p:stCondLst>
                                            <p:cond delay="499"/>
                                          </p:stCondLst>
                                        </p:cTn>
                                        <p:tgtEl>
                                          <p:spTgt spid="43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 grpId="0"/>
      <p:bldP spid="433" grpId="0" build="p"/>
      <p:bldP spid="433" grpI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2"/>
          <p:cNvSpPr txBox="1">
            <a:spLocks noGrp="1"/>
          </p:cNvSpPr>
          <p:nvPr>
            <p:ph type="title"/>
          </p:nvPr>
        </p:nvSpPr>
        <p:spPr>
          <a:xfrm>
            <a:off x="1212300" y="804775"/>
            <a:ext cx="3322200" cy="572700"/>
          </a:xfrm>
          <a:prstGeom prst="rect">
            <a:avLst/>
          </a:prstGeom>
        </p:spPr>
        <p:txBody>
          <a:bodyPr spcFirstLastPara="1" wrap="square" lIns="91425" tIns="91425" rIns="91425" bIns="91425" anchor="ctr" anchorCtr="0">
            <a:noAutofit/>
          </a:bodyPr>
          <a:lstStyle/>
          <a:p>
            <a:pPr lvl="0"/>
            <a:r>
              <a:rPr lang="fr">
                <a:latin typeface="+mj-lt"/>
              </a:rPr>
              <a:t>2.</a:t>
            </a:r>
            <a:r>
              <a:rPr lang="en-US">
                <a:latin typeface="+mj-lt"/>
              </a:rPr>
              <a:t> Kanban</a:t>
            </a:r>
            <a:endParaRPr>
              <a:latin typeface="+mj-lt"/>
            </a:endParaRPr>
          </a:p>
        </p:txBody>
      </p:sp>
      <p:sp>
        <p:nvSpPr>
          <p:cNvPr id="433" name="Google Shape;433;p62"/>
          <p:cNvSpPr txBox="1">
            <a:spLocks noGrp="1"/>
          </p:cNvSpPr>
          <p:nvPr>
            <p:ph type="body" idx="1"/>
          </p:nvPr>
        </p:nvSpPr>
        <p:spPr>
          <a:xfrm>
            <a:off x="1128197" y="1377475"/>
            <a:ext cx="4218923" cy="2991817"/>
          </a:xfrm>
          <a:prstGeom prst="rect">
            <a:avLst/>
          </a:prstGeom>
        </p:spPr>
        <p:txBody>
          <a:bodyPr spcFirstLastPara="1" wrap="square" lIns="91425" tIns="91425" rIns="91425" bIns="91425" anchor="t" anchorCtr="0">
            <a:noAutofit/>
          </a:bodyPr>
          <a:lstStyle/>
          <a:p>
            <a:pPr marL="139700" indent="0">
              <a:buNone/>
            </a:pPr>
            <a:r>
              <a:rPr lang="en-US" sz="2000" dirty="0" err="1">
                <a:latin typeface="+mj-lt"/>
              </a:rPr>
              <a:t>Bảng</a:t>
            </a:r>
            <a:r>
              <a:rPr lang="en-US" sz="2000" dirty="0">
                <a:latin typeface="+mj-lt"/>
              </a:rPr>
              <a:t> </a:t>
            </a:r>
            <a:r>
              <a:rPr lang="en-US" sz="2000" dirty="0" err="1">
                <a:latin typeface="+mj-lt"/>
              </a:rPr>
              <a:t>này</a:t>
            </a:r>
            <a:r>
              <a:rPr lang="en-US" sz="2000" dirty="0">
                <a:latin typeface="+mj-lt"/>
              </a:rPr>
              <a:t> </a:t>
            </a:r>
            <a:r>
              <a:rPr lang="vi-VN" sz="2000" dirty="0">
                <a:latin typeface="+mn-lt"/>
              </a:rPr>
              <a:t>được chia thành các cột khác nhau, hiển thị mọi luồng của quá trình sản xuất phần mềm. Theo tiến trình phát triển, thông tin trong bảng sẽ liên tục thay đổi. Nếu có một nhiệm vụ mới được thực hiện, sẽ có một “thẻ” (card) mới được tạo ra.</a:t>
            </a:r>
          </a:p>
          <a:p>
            <a:pPr marL="139700" indent="0">
              <a:buNone/>
            </a:pPr>
            <a:endParaRPr sz="2000" dirty="0">
              <a:latin typeface="+mj-lt"/>
            </a:endParaRPr>
          </a:p>
        </p:txBody>
      </p:sp>
      <p:sp>
        <p:nvSpPr>
          <p:cNvPr id="2" name="TextBox 1">
            <a:extLst>
              <a:ext uri="{FF2B5EF4-FFF2-40B4-BE49-F238E27FC236}">
                <a16:creationId xmlns:a16="http://schemas.microsoft.com/office/drawing/2014/main" id="{28A5203A-7114-6708-503D-913158F0BF4F}"/>
              </a:ext>
            </a:extLst>
          </p:cNvPr>
          <p:cNvSpPr txBox="1"/>
          <p:nvPr/>
        </p:nvSpPr>
        <p:spPr>
          <a:xfrm>
            <a:off x="1789043" y="0"/>
            <a:ext cx="5836854" cy="553998"/>
          </a:xfrm>
          <a:prstGeom prst="rect">
            <a:avLst/>
          </a:prstGeom>
          <a:noFill/>
        </p:spPr>
        <p:txBody>
          <a:bodyPr wrap="none" rtlCol="0">
            <a:spAutoFit/>
          </a:bodyPr>
          <a:lstStyle/>
          <a:p>
            <a:r>
              <a:rPr lang="en-US" sz="3000"/>
              <a:t>Các phương pháp Agile phổ biến</a:t>
            </a:r>
          </a:p>
        </p:txBody>
      </p:sp>
      <p:pic>
        <p:nvPicPr>
          <p:cNvPr id="4" name="Picture 3" descr="A diagram of a process&#10;&#10;Description automatically generated">
            <a:extLst>
              <a:ext uri="{FF2B5EF4-FFF2-40B4-BE49-F238E27FC236}">
                <a16:creationId xmlns:a16="http://schemas.microsoft.com/office/drawing/2014/main" id="{281624AE-8C57-4869-04EF-59D5290D4733}"/>
              </a:ext>
            </a:extLst>
          </p:cNvPr>
          <p:cNvPicPr>
            <a:picLocks noChangeAspect="1"/>
          </p:cNvPicPr>
          <p:nvPr/>
        </p:nvPicPr>
        <p:blipFill>
          <a:blip r:embed="rId3"/>
          <a:stretch>
            <a:fillRect/>
          </a:stretch>
        </p:blipFill>
        <p:spPr>
          <a:xfrm>
            <a:off x="5397419" y="1104694"/>
            <a:ext cx="3090441" cy="3090441"/>
          </a:xfrm>
          <a:prstGeom prst="rect">
            <a:avLst/>
          </a:prstGeom>
        </p:spPr>
      </p:pic>
    </p:spTree>
    <p:extLst>
      <p:ext uri="{BB962C8B-B14F-4D97-AF65-F5344CB8AC3E}">
        <p14:creationId xmlns:p14="http://schemas.microsoft.com/office/powerpoint/2010/main" val="1003939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3">
                                            <p:txEl>
                                              <p:pRg st="0" end="0"/>
                                            </p:txEl>
                                          </p:spTgt>
                                        </p:tgtEl>
                                        <p:attrNameLst>
                                          <p:attrName>style.visibility</p:attrName>
                                        </p:attrNameLst>
                                      </p:cBhvr>
                                      <p:to>
                                        <p:strVal val="visible"/>
                                      </p:to>
                                    </p:set>
                                    <p:animEffect transition="in" filter="fade">
                                      <p:cBhvr>
                                        <p:cTn id="7" dur="500"/>
                                        <p:tgtEl>
                                          <p:spTgt spid="4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33">
                                            <p:txEl>
                                              <p:pRg st="0" end="0"/>
                                            </p:txEl>
                                          </p:spTgt>
                                        </p:tgtEl>
                                      </p:cBhvr>
                                    </p:animEffect>
                                    <p:set>
                                      <p:cBhvr>
                                        <p:cTn id="12" dur="1" fill="hold">
                                          <p:stCondLst>
                                            <p:cond delay="499"/>
                                          </p:stCondLst>
                                        </p:cTn>
                                        <p:tgtEl>
                                          <p:spTgt spid="43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 grpId="0" build="p"/>
      <p:bldP spid="433" grpI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2"/>
          <p:cNvSpPr txBox="1">
            <a:spLocks noGrp="1"/>
          </p:cNvSpPr>
          <p:nvPr>
            <p:ph type="title"/>
          </p:nvPr>
        </p:nvSpPr>
        <p:spPr>
          <a:xfrm>
            <a:off x="1212300" y="804775"/>
            <a:ext cx="3322200" cy="572700"/>
          </a:xfrm>
          <a:prstGeom prst="rect">
            <a:avLst/>
          </a:prstGeom>
        </p:spPr>
        <p:txBody>
          <a:bodyPr spcFirstLastPara="1" wrap="square" lIns="91425" tIns="91425" rIns="91425" bIns="91425" anchor="ctr" anchorCtr="0">
            <a:noAutofit/>
          </a:bodyPr>
          <a:lstStyle/>
          <a:p>
            <a:pPr lvl="0"/>
            <a:r>
              <a:rPr lang="fr">
                <a:latin typeface="+mj-lt"/>
              </a:rPr>
              <a:t>2.</a:t>
            </a:r>
            <a:r>
              <a:rPr lang="en-US">
                <a:latin typeface="+mj-lt"/>
              </a:rPr>
              <a:t> Kanban</a:t>
            </a:r>
            <a:endParaRPr>
              <a:latin typeface="+mj-lt"/>
            </a:endParaRPr>
          </a:p>
        </p:txBody>
      </p:sp>
      <p:sp>
        <p:nvSpPr>
          <p:cNvPr id="433" name="Google Shape;433;p62"/>
          <p:cNvSpPr txBox="1">
            <a:spLocks noGrp="1"/>
          </p:cNvSpPr>
          <p:nvPr>
            <p:ph type="body" idx="1"/>
          </p:nvPr>
        </p:nvSpPr>
        <p:spPr>
          <a:xfrm>
            <a:off x="1122142" y="1616517"/>
            <a:ext cx="4034380" cy="2440410"/>
          </a:xfrm>
          <a:prstGeom prst="rect">
            <a:avLst/>
          </a:prstGeom>
        </p:spPr>
        <p:txBody>
          <a:bodyPr spcFirstLastPara="1" wrap="square" lIns="91425" tIns="91425" rIns="91425" bIns="91425" anchor="t" anchorCtr="0">
            <a:noAutofit/>
          </a:bodyPr>
          <a:lstStyle/>
          <a:p>
            <a:pPr marL="0" lvl="0" indent="0">
              <a:buNone/>
            </a:pPr>
            <a:r>
              <a:rPr lang="vi-VN" sz="2000" dirty="0">
                <a:latin typeface="Arial (Body)"/>
              </a:rPr>
              <a:t>Mục tiêu: giao tiếp và minh bạch, giúp hiểu rõ tiến trình và tình trạng dự án.</a:t>
            </a:r>
            <a:endParaRPr sz="2000" dirty="0">
              <a:latin typeface="Arial (Body)"/>
            </a:endParaRPr>
          </a:p>
        </p:txBody>
      </p:sp>
      <p:sp>
        <p:nvSpPr>
          <p:cNvPr id="2" name="TextBox 1">
            <a:extLst>
              <a:ext uri="{FF2B5EF4-FFF2-40B4-BE49-F238E27FC236}">
                <a16:creationId xmlns:a16="http://schemas.microsoft.com/office/drawing/2014/main" id="{28A5203A-7114-6708-503D-913158F0BF4F}"/>
              </a:ext>
            </a:extLst>
          </p:cNvPr>
          <p:cNvSpPr txBox="1"/>
          <p:nvPr/>
        </p:nvSpPr>
        <p:spPr>
          <a:xfrm>
            <a:off x="1789043" y="0"/>
            <a:ext cx="5836854" cy="553998"/>
          </a:xfrm>
          <a:prstGeom prst="rect">
            <a:avLst/>
          </a:prstGeom>
          <a:noFill/>
        </p:spPr>
        <p:txBody>
          <a:bodyPr wrap="none" rtlCol="0">
            <a:spAutoFit/>
          </a:bodyPr>
          <a:lstStyle/>
          <a:p>
            <a:r>
              <a:rPr lang="en-US" sz="3000"/>
              <a:t>Các phương pháp Agile phổ biến</a:t>
            </a:r>
          </a:p>
        </p:txBody>
      </p:sp>
      <p:pic>
        <p:nvPicPr>
          <p:cNvPr id="4" name="Picture 3" descr="A diagram of a process&#10;&#10;Description automatically generated">
            <a:extLst>
              <a:ext uri="{FF2B5EF4-FFF2-40B4-BE49-F238E27FC236}">
                <a16:creationId xmlns:a16="http://schemas.microsoft.com/office/drawing/2014/main" id="{281624AE-8C57-4869-04EF-59D5290D4733}"/>
              </a:ext>
            </a:extLst>
          </p:cNvPr>
          <p:cNvPicPr>
            <a:picLocks noChangeAspect="1"/>
          </p:cNvPicPr>
          <p:nvPr/>
        </p:nvPicPr>
        <p:blipFill>
          <a:blip r:embed="rId3"/>
          <a:stretch>
            <a:fillRect/>
          </a:stretch>
        </p:blipFill>
        <p:spPr>
          <a:xfrm>
            <a:off x="5397419" y="1104694"/>
            <a:ext cx="3090441" cy="3090441"/>
          </a:xfrm>
          <a:prstGeom prst="rect">
            <a:avLst/>
          </a:prstGeom>
        </p:spPr>
      </p:pic>
    </p:spTree>
    <p:extLst>
      <p:ext uri="{BB962C8B-B14F-4D97-AF65-F5344CB8AC3E}">
        <p14:creationId xmlns:p14="http://schemas.microsoft.com/office/powerpoint/2010/main" val="759889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3"/>
                                        </p:tgtEl>
                                        <p:attrNameLst>
                                          <p:attrName>style.visibility</p:attrName>
                                        </p:attrNameLst>
                                      </p:cBhvr>
                                      <p:to>
                                        <p:strVal val="visible"/>
                                      </p:to>
                                    </p:set>
                                    <p:animEffect transition="in" filter="fade">
                                      <p:cBhvr>
                                        <p:cTn id="7" dur="1000"/>
                                        <p:tgtEl>
                                          <p:spTgt spid="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2"/>
          <p:cNvSpPr txBox="1">
            <a:spLocks noGrp="1"/>
          </p:cNvSpPr>
          <p:nvPr>
            <p:ph type="title"/>
          </p:nvPr>
        </p:nvSpPr>
        <p:spPr>
          <a:xfrm>
            <a:off x="1212300" y="804775"/>
            <a:ext cx="4745588" cy="572700"/>
          </a:xfrm>
          <a:prstGeom prst="rect">
            <a:avLst/>
          </a:prstGeom>
        </p:spPr>
        <p:txBody>
          <a:bodyPr spcFirstLastPara="1" wrap="square" lIns="91425" tIns="91425" rIns="91425" bIns="91425" anchor="ctr" anchorCtr="0">
            <a:noAutofit/>
          </a:bodyPr>
          <a:lstStyle/>
          <a:p>
            <a:pPr lvl="0"/>
            <a:r>
              <a:rPr lang="fr">
                <a:latin typeface="+mj-lt"/>
              </a:rPr>
              <a:t>3.</a:t>
            </a:r>
            <a:r>
              <a:rPr lang="en-US">
                <a:latin typeface="+mj-lt"/>
              </a:rPr>
              <a:t> Extreme Programing</a:t>
            </a:r>
            <a:endParaRPr>
              <a:latin typeface="+mj-lt"/>
            </a:endParaRPr>
          </a:p>
        </p:txBody>
      </p:sp>
      <p:sp>
        <p:nvSpPr>
          <p:cNvPr id="433" name="Google Shape;433;p62"/>
          <p:cNvSpPr txBox="1">
            <a:spLocks noGrp="1"/>
          </p:cNvSpPr>
          <p:nvPr>
            <p:ph type="body" idx="1"/>
          </p:nvPr>
        </p:nvSpPr>
        <p:spPr>
          <a:xfrm>
            <a:off x="1154426" y="1471994"/>
            <a:ext cx="3886348" cy="3244690"/>
          </a:xfrm>
          <a:prstGeom prst="rect">
            <a:avLst/>
          </a:prstGeom>
        </p:spPr>
        <p:txBody>
          <a:bodyPr spcFirstLastPara="1" wrap="square" lIns="91425" tIns="91425" rIns="91425" bIns="91425" anchor="t" anchorCtr="0">
            <a:noAutofit/>
          </a:bodyPr>
          <a:lstStyle/>
          <a:p>
            <a:pPr marL="0" lvl="0" indent="0">
              <a:buNone/>
            </a:pPr>
            <a:r>
              <a:rPr lang="vi-VN" sz="2000" dirty="0">
                <a:latin typeface="+mn-lt"/>
              </a:rPr>
              <a:t>XP</a:t>
            </a:r>
            <a:r>
              <a:rPr lang="en-US" sz="2000" dirty="0">
                <a:latin typeface="+mn-lt"/>
              </a:rPr>
              <a:t> (</a:t>
            </a:r>
            <a:r>
              <a:rPr lang="en-US" sz="2000" dirty="0" err="1">
                <a:latin typeface="+mn-lt"/>
              </a:rPr>
              <a:t>lập</a:t>
            </a:r>
            <a:r>
              <a:rPr lang="en-US" sz="2000" dirty="0">
                <a:latin typeface="+mn-lt"/>
              </a:rPr>
              <a:t> </a:t>
            </a:r>
            <a:r>
              <a:rPr lang="en-US" sz="2000" dirty="0" err="1">
                <a:latin typeface="+mn-lt"/>
              </a:rPr>
              <a:t>trình</a:t>
            </a:r>
            <a:r>
              <a:rPr lang="en-US" sz="2000" dirty="0">
                <a:latin typeface="+mn-lt"/>
              </a:rPr>
              <a:t> </a:t>
            </a:r>
            <a:r>
              <a:rPr lang="en-US" sz="2000" dirty="0" err="1">
                <a:latin typeface="+mn-lt"/>
              </a:rPr>
              <a:t>cực</a:t>
            </a:r>
            <a:r>
              <a:rPr lang="en-US" sz="2000" dirty="0">
                <a:latin typeface="+mn-lt"/>
              </a:rPr>
              <a:t> </a:t>
            </a:r>
            <a:r>
              <a:rPr lang="en-US" sz="2000" dirty="0" err="1">
                <a:latin typeface="+mn-lt"/>
              </a:rPr>
              <a:t>đoan</a:t>
            </a:r>
            <a:r>
              <a:rPr lang="en-US" sz="2000" dirty="0">
                <a:latin typeface="+mn-lt"/>
              </a:rPr>
              <a:t>)</a:t>
            </a:r>
            <a:r>
              <a:rPr lang="vi-VN" sz="2000" dirty="0">
                <a:latin typeface="+mn-lt"/>
              </a:rPr>
              <a:t>: Framework Agile của Kent Beck</a:t>
            </a:r>
            <a:r>
              <a:rPr lang="en-US" sz="2000" dirty="0">
                <a:latin typeface="+mn-lt"/>
              </a:rPr>
              <a:t>. </a:t>
            </a:r>
            <a:r>
              <a:rPr lang="en-US" sz="2000" dirty="0" err="1">
                <a:latin typeface="+mn-lt"/>
              </a:rPr>
              <a:t>Phương</a:t>
            </a:r>
            <a:r>
              <a:rPr lang="en-US" sz="2000" dirty="0">
                <a:latin typeface="+mn-lt"/>
              </a:rPr>
              <a:t> </a:t>
            </a:r>
            <a:r>
              <a:rPr lang="en-US" sz="2000" dirty="0" err="1">
                <a:latin typeface="+mn-lt"/>
              </a:rPr>
              <a:t>pháp</a:t>
            </a:r>
            <a:r>
              <a:rPr lang="en-US" sz="2000" dirty="0">
                <a:latin typeface="+mn-lt"/>
              </a:rPr>
              <a:t> </a:t>
            </a:r>
            <a:r>
              <a:rPr lang="en-US" sz="2000" dirty="0" err="1">
                <a:latin typeface="+mn-lt"/>
              </a:rPr>
              <a:t>này</a:t>
            </a:r>
            <a:r>
              <a:rPr lang="vi-VN" sz="2000" dirty="0">
                <a:latin typeface="+mn-lt"/>
              </a:rPr>
              <a:t> nhấn mạnh</a:t>
            </a:r>
            <a:r>
              <a:rPr lang="en-US" sz="2000" dirty="0">
                <a:latin typeface="+mn-lt"/>
              </a:rPr>
              <a:t> </a:t>
            </a:r>
            <a:r>
              <a:rPr lang="en-US" sz="2000" dirty="0" err="1">
                <a:latin typeface="+mn-lt"/>
              </a:rPr>
              <a:t>các</a:t>
            </a:r>
            <a:r>
              <a:rPr lang="en-US" sz="2000" dirty="0">
                <a:latin typeface="+mn-lt"/>
              </a:rPr>
              <a:t> </a:t>
            </a:r>
            <a:r>
              <a:rPr lang="en-US" sz="2000" dirty="0" err="1">
                <a:latin typeface="+mn-lt"/>
              </a:rPr>
              <a:t>giá</a:t>
            </a:r>
            <a:r>
              <a:rPr lang="en-US" sz="2000" dirty="0">
                <a:latin typeface="+mn-lt"/>
              </a:rPr>
              <a:t> </a:t>
            </a:r>
            <a:r>
              <a:rPr lang="en-US" sz="2000" dirty="0" err="1">
                <a:latin typeface="+mn-lt"/>
              </a:rPr>
              <a:t>trị</a:t>
            </a:r>
            <a:r>
              <a:rPr lang="en-US" sz="2000" dirty="0">
                <a:latin typeface="+mn-lt"/>
              </a:rPr>
              <a:t> </a:t>
            </a:r>
            <a:r>
              <a:rPr lang="en-US" sz="2000" dirty="0" err="1">
                <a:latin typeface="+mn-lt"/>
              </a:rPr>
              <a:t>như</a:t>
            </a:r>
            <a:r>
              <a:rPr lang="vi-VN" sz="2000" dirty="0">
                <a:latin typeface="+mn-lt"/>
              </a:rPr>
              <a:t> giao tiếp, tính đơn giản, phản hồi, lòng dũng cảm và sự tôn trọng. XP ưu tiên hài lòng của khách hàng và thúc đẩy chấp nhận thay đổi.</a:t>
            </a:r>
            <a:endParaRPr sz="2000" dirty="0">
              <a:latin typeface="+mn-lt"/>
            </a:endParaRPr>
          </a:p>
        </p:txBody>
      </p:sp>
      <p:sp>
        <p:nvSpPr>
          <p:cNvPr id="2" name="TextBox 1">
            <a:extLst>
              <a:ext uri="{FF2B5EF4-FFF2-40B4-BE49-F238E27FC236}">
                <a16:creationId xmlns:a16="http://schemas.microsoft.com/office/drawing/2014/main" id="{8F19BFB2-B8A2-52AC-A161-86CE0B31DCDF}"/>
              </a:ext>
            </a:extLst>
          </p:cNvPr>
          <p:cNvSpPr txBox="1"/>
          <p:nvPr/>
        </p:nvSpPr>
        <p:spPr>
          <a:xfrm>
            <a:off x="1789043" y="0"/>
            <a:ext cx="5836854" cy="553998"/>
          </a:xfrm>
          <a:prstGeom prst="rect">
            <a:avLst/>
          </a:prstGeom>
          <a:noFill/>
        </p:spPr>
        <p:txBody>
          <a:bodyPr wrap="none" rtlCol="0">
            <a:spAutoFit/>
          </a:bodyPr>
          <a:lstStyle/>
          <a:p>
            <a:r>
              <a:rPr lang="en-US" sz="3000"/>
              <a:t>Các phương pháp Agile phổ biến</a:t>
            </a:r>
          </a:p>
        </p:txBody>
      </p:sp>
      <p:pic>
        <p:nvPicPr>
          <p:cNvPr id="4" name="Picture 3" descr="A person drawing a diagram&#10;&#10;Description automatically generated">
            <a:extLst>
              <a:ext uri="{FF2B5EF4-FFF2-40B4-BE49-F238E27FC236}">
                <a16:creationId xmlns:a16="http://schemas.microsoft.com/office/drawing/2014/main" id="{2FF417A9-8614-05DA-DF29-B335EC0995E8}"/>
              </a:ext>
            </a:extLst>
          </p:cNvPr>
          <p:cNvPicPr>
            <a:picLocks noChangeAspect="1"/>
          </p:cNvPicPr>
          <p:nvPr/>
        </p:nvPicPr>
        <p:blipFill>
          <a:blip r:embed="rId3"/>
          <a:stretch>
            <a:fillRect/>
          </a:stretch>
        </p:blipFill>
        <p:spPr>
          <a:xfrm>
            <a:off x="4956325" y="1377475"/>
            <a:ext cx="4027204" cy="2685327"/>
          </a:xfrm>
          <a:prstGeom prst="rect">
            <a:avLst/>
          </a:prstGeom>
        </p:spPr>
      </p:pic>
    </p:spTree>
    <p:extLst>
      <p:ext uri="{BB962C8B-B14F-4D97-AF65-F5344CB8AC3E}">
        <p14:creationId xmlns:p14="http://schemas.microsoft.com/office/powerpoint/2010/main" val="32926196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2"/>
                                        </p:tgtEl>
                                        <p:attrNameLst>
                                          <p:attrName>style.visibility</p:attrName>
                                        </p:attrNameLst>
                                      </p:cBhvr>
                                      <p:to>
                                        <p:strVal val="visible"/>
                                      </p:to>
                                    </p:set>
                                    <p:animEffect transition="in" filter="fade">
                                      <p:cBhvr>
                                        <p:cTn id="7" dur="1000"/>
                                        <p:tgtEl>
                                          <p:spTgt spid="432"/>
                                        </p:tgtEl>
                                      </p:cBhvr>
                                    </p:animEffect>
                                  </p:childTnLst>
                                </p:cTn>
                              </p:par>
                              <p:par>
                                <p:cTn id="8" presetID="10" presetClass="entr" presetSubtype="0" fill="hold" nodeType="withEffect">
                                  <p:stCondLst>
                                    <p:cond delay="0"/>
                                  </p:stCondLst>
                                  <p:childTnLst>
                                    <p:set>
                                      <p:cBhvr>
                                        <p:cTn id="9" dur="1" fill="hold">
                                          <p:stCondLst>
                                            <p:cond delay="0"/>
                                          </p:stCondLst>
                                        </p:cTn>
                                        <p:tgtEl>
                                          <p:spTgt spid="433"/>
                                        </p:tgtEl>
                                        <p:attrNameLst>
                                          <p:attrName>style.visibility</p:attrName>
                                        </p:attrNameLst>
                                      </p:cBhvr>
                                      <p:to>
                                        <p:strVal val="visible"/>
                                      </p:to>
                                    </p:set>
                                    <p:animEffect transition="in" filter="fade">
                                      <p:cBhvr>
                                        <p:cTn id="10" dur="1000"/>
                                        <p:tgtEl>
                                          <p:spTgt spid="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2"/>
          <p:cNvSpPr txBox="1">
            <a:spLocks noGrp="1"/>
          </p:cNvSpPr>
          <p:nvPr>
            <p:ph type="title"/>
          </p:nvPr>
        </p:nvSpPr>
        <p:spPr>
          <a:xfrm>
            <a:off x="1212300" y="804775"/>
            <a:ext cx="4381256" cy="572700"/>
          </a:xfrm>
          <a:prstGeom prst="rect">
            <a:avLst/>
          </a:prstGeom>
        </p:spPr>
        <p:txBody>
          <a:bodyPr spcFirstLastPara="1" wrap="square" lIns="91425" tIns="91425" rIns="91425" bIns="91425" anchor="ctr" anchorCtr="0">
            <a:noAutofit/>
          </a:bodyPr>
          <a:lstStyle/>
          <a:p>
            <a:pPr lvl="0"/>
            <a:r>
              <a:rPr lang="fr">
                <a:latin typeface="+mj-lt"/>
              </a:rPr>
              <a:t>4.</a:t>
            </a:r>
            <a:r>
              <a:rPr lang="en-US">
                <a:latin typeface="+mj-lt"/>
              </a:rPr>
              <a:t> Lean Development</a:t>
            </a:r>
            <a:endParaRPr>
              <a:latin typeface="+mj-lt"/>
            </a:endParaRPr>
          </a:p>
        </p:txBody>
      </p:sp>
      <p:sp>
        <p:nvSpPr>
          <p:cNvPr id="433" name="Google Shape;433;p62"/>
          <p:cNvSpPr txBox="1">
            <a:spLocks noGrp="1"/>
          </p:cNvSpPr>
          <p:nvPr>
            <p:ph type="body" idx="1"/>
          </p:nvPr>
        </p:nvSpPr>
        <p:spPr>
          <a:xfrm>
            <a:off x="1094111" y="1293558"/>
            <a:ext cx="4117842" cy="2891469"/>
          </a:xfrm>
          <a:prstGeom prst="rect">
            <a:avLst/>
          </a:prstGeom>
        </p:spPr>
        <p:txBody>
          <a:bodyPr spcFirstLastPara="1" wrap="square" lIns="91425" tIns="91425" rIns="91425" bIns="91425" anchor="t" anchorCtr="0">
            <a:noAutofit/>
          </a:bodyPr>
          <a:lstStyle/>
          <a:p>
            <a:pPr marL="0" lvl="0" indent="0">
              <a:buNone/>
            </a:pPr>
            <a:br>
              <a:rPr lang="vi-VN" sz="1800" dirty="0">
                <a:latin typeface="+mn-lt"/>
              </a:rPr>
            </a:br>
            <a:r>
              <a:rPr lang="vi-VN" sz="2000" dirty="0">
                <a:latin typeface="+mn-lt"/>
              </a:rPr>
              <a:t>Lean Development: Phương pháp phát triển phần mềm dựa trên nguyên tắc Lean Manufacturing của Toyota. Tập trung vào loại bỏ lãng phí, tăng tốc độ và tối ưu hóa giá trị sản phẩm, áp dụng được cho Agile.</a:t>
            </a:r>
            <a:endParaRPr sz="2000" dirty="0">
              <a:latin typeface="+mn-lt"/>
            </a:endParaRPr>
          </a:p>
        </p:txBody>
      </p:sp>
      <p:sp>
        <p:nvSpPr>
          <p:cNvPr id="2" name="TextBox 1">
            <a:extLst>
              <a:ext uri="{FF2B5EF4-FFF2-40B4-BE49-F238E27FC236}">
                <a16:creationId xmlns:a16="http://schemas.microsoft.com/office/drawing/2014/main" id="{B3DB16F8-C4F5-085A-9241-B517F11AEF5A}"/>
              </a:ext>
            </a:extLst>
          </p:cNvPr>
          <p:cNvSpPr txBox="1"/>
          <p:nvPr/>
        </p:nvSpPr>
        <p:spPr>
          <a:xfrm>
            <a:off x="1789043" y="0"/>
            <a:ext cx="5836854" cy="553998"/>
          </a:xfrm>
          <a:prstGeom prst="rect">
            <a:avLst/>
          </a:prstGeom>
          <a:noFill/>
        </p:spPr>
        <p:txBody>
          <a:bodyPr wrap="none" rtlCol="0">
            <a:spAutoFit/>
          </a:bodyPr>
          <a:lstStyle/>
          <a:p>
            <a:r>
              <a:rPr lang="en-US" sz="3000"/>
              <a:t>Các phương pháp Agile phổ biến</a:t>
            </a:r>
          </a:p>
        </p:txBody>
      </p:sp>
      <p:pic>
        <p:nvPicPr>
          <p:cNvPr id="4" name="Picture 3" descr="Diagram of a diagram of a lean development&#10;&#10;Description automatically generated">
            <a:extLst>
              <a:ext uri="{FF2B5EF4-FFF2-40B4-BE49-F238E27FC236}">
                <a16:creationId xmlns:a16="http://schemas.microsoft.com/office/drawing/2014/main" id="{AA821ABE-C510-0038-18FE-F3EF85C282EE}"/>
              </a:ext>
            </a:extLst>
          </p:cNvPr>
          <p:cNvPicPr>
            <a:picLocks noChangeAspect="1"/>
          </p:cNvPicPr>
          <p:nvPr/>
        </p:nvPicPr>
        <p:blipFill>
          <a:blip r:embed="rId3"/>
          <a:stretch>
            <a:fillRect/>
          </a:stretch>
        </p:blipFill>
        <p:spPr>
          <a:xfrm>
            <a:off x="5211953" y="1377475"/>
            <a:ext cx="3601502" cy="2723636"/>
          </a:xfrm>
          <a:prstGeom prst="rect">
            <a:avLst/>
          </a:prstGeom>
        </p:spPr>
      </p:pic>
    </p:spTree>
    <p:extLst>
      <p:ext uri="{BB962C8B-B14F-4D97-AF65-F5344CB8AC3E}">
        <p14:creationId xmlns:p14="http://schemas.microsoft.com/office/powerpoint/2010/main" val="36091168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2"/>
                                        </p:tgtEl>
                                        <p:attrNameLst>
                                          <p:attrName>style.visibility</p:attrName>
                                        </p:attrNameLst>
                                      </p:cBhvr>
                                      <p:to>
                                        <p:strVal val="visible"/>
                                      </p:to>
                                    </p:set>
                                    <p:animEffect transition="in" filter="fade">
                                      <p:cBhvr>
                                        <p:cTn id="7" dur="1000"/>
                                        <p:tgtEl>
                                          <p:spTgt spid="432"/>
                                        </p:tgtEl>
                                      </p:cBhvr>
                                    </p:animEffect>
                                  </p:childTnLst>
                                </p:cTn>
                              </p:par>
                              <p:par>
                                <p:cTn id="8" presetID="10" presetClass="entr" presetSubtype="0" fill="hold" nodeType="withEffect">
                                  <p:stCondLst>
                                    <p:cond delay="0"/>
                                  </p:stCondLst>
                                  <p:childTnLst>
                                    <p:set>
                                      <p:cBhvr>
                                        <p:cTn id="9" dur="1" fill="hold">
                                          <p:stCondLst>
                                            <p:cond delay="0"/>
                                          </p:stCondLst>
                                        </p:cTn>
                                        <p:tgtEl>
                                          <p:spTgt spid="433"/>
                                        </p:tgtEl>
                                        <p:attrNameLst>
                                          <p:attrName>style.visibility</p:attrName>
                                        </p:attrNameLst>
                                      </p:cBhvr>
                                      <p:to>
                                        <p:strVal val="visible"/>
                                      </p:to>
                                    </p:set>
                                    <p:animEffect transition="in" filter="fade">
                                      <p:cBhvr>
                                        <p:cTn id="10" dur="1000"/>
                                        <p:tgtEl>
                                          <p:spTgt spid="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2"/>
          <p:cNvSpPr txBox="1">
            <a:spLocks noGrp="1"/>
          </p:cNvSpPr>
          <p:nvPr>
            <p:ph type="title"/>
          </p:nvPr>
        </p:nvSpPr>
        <p:spPr>
          <a:xfrm>
            <a:off x="1212300" y="804775"/>
            <a:ext cx="4381256" cy="572700"/>
          </a:xfrm>
          <a:prstGeom prst="rect">
            <a:avLst/>
          </a:prstGeom>
        </p:spPr>
        <p:txBody>
          <a:bodyPr spcFirstLastPara="1" wrap="square" lIns="91425" tIns="91425" rIns="91425" bIns="91425" anchor="ctr" anchorCtr="0">
            <a:noAutofit/>
          </a:bodyPr>
          <a:lstStyle/>
          <a:p>
            <a:pPr lvl="0"/>
            <a:r>
              <a:rPr lang="fr">
                <a:latin typeface="+mj-lt"/>
              </a:rPr>
              <a:t>5.</a:t>
            </a:r>
            <a:r>
              <a:rPr lang="en-US">
                <a:latin typeface="+mj-lt"/>
              </a:rPr>
              <a:t> APF</a:t>
            </a:r>
            <a:endParaRPr>
              <a:latin typeface="+mj-lt"/>
            </a:endParaRPr>
          </a:p>
        </p:txBody>
      </p:sp>
      <p:sp>
        <p:nvSpPr>
          <p:cNvPr id="433" name="Google Shape;433;p62"/>
          <p:cNvSpPr txBox="1">
            <a:spLocks noGrp="1"/>
          </p:cNvSpPr>
          <p:nvPr>
            <p:ph type="body" idx="1"/>
          </p:nvPr>
        </p:nvSpPr>
        <p:spPr>
          <a:xfrm>
            <a:off x="1212300" y="1514845"/>
            <a:ext cx="3230325" cy="1917850"/>
          </a:xfrm>
          <a:prstGeom prst="rect">
            <a:avLst/>
          </a:prstGeom>
        </p:spPr>
        <p:txBody>
          <a:bodyPr spcFirstLastPara="1" wrap="square" lIns="91425" tIns="91425" rIns="91425" bIns="91425" anchor="t" anchorCtr="0">
            <a:noAutofit/>
          </a:bodyPr>
          <a:lstStyle/>
          <a:p>
            <a:pPr marL="0" lvl="0" indent="0">
              <a:buNone/>
            </a:pPr>
            <a:r>
              <a:rPr lang="vi-VN" sz="2000" dirty="0">
                <a:latin typeface="+mn-lt"/>
              </a:rPr>
              <a:t>Phương pháp Agile linh hoạt, kết hợp Lean và Agile, phản hồi thường xuyên, phù hợp cho dự án phức tạp</a:t>
            </a:r>
            <a:r>
              <a:rPr lang="en-US" sz="2000" dirty="0">
                <a:latin typeface="+mn-lt"/>
              </a:rPr>
              <a:t> </a:t>
            </a:r>
            <a:r>
              <a:rPr lang="en-US" sz="2000" dirty="0" err="1">
                <a:latin typeface="+mn-lt"/>
              </a:rPr>
              <a:t>yêu</a:t>
            </a:r>
            <a:r>
              <a:rPr lang="en-US" sz="2000" dirty="0">
                <a:latin typeface="+mn-lt"/>
              </a:rPr>
              <a:t> </a:t>
            </a:r>
            <a:r>
              <a:rPr lang="en-US" sz="2000" dirty="0" err="1">
                <a:latin typeface="+mn-lt"/>
              </a:rPr>
              <a:t>cầu</a:t>
            </a:r>
            <a:r>
              <a:rPr lang="en-US" sz="2000" dirty="0">
                <a:latin typeface="+mn-lt"/>
              </a:rPr>
              <a:t> </a:t>
            </a:r>
            <a:r>
              <a:rPr lang="en-US" sz="2000" dirty="0" err="1">
                <a:latin typeface="+mn-lt"/>
              </a:rPr>
              <a:t>điều</a:t>
            </a:r>
            <a:r>
              <a:rPr lang="en-US" sz="2000" dirty="0">
                <a:latin typeface="+mn-lt"/>
              </a:rPr>
              <a:t> </a:t>
            </a:r>
            <a:r>
              <a:rPr lang="en-US" sz="2000" dirty="0" err="1">
                <a:latin typeface="+mn-lt"/>
              </a:rPr>
              <a:t>chỉnh</a:t>
            </a:r>
            <a:r>
              <a:rPr lang="en-US" sz="2000" dirty="0">
                <a:latin typeface="+mn-lt"/>
              </a:rPr>
              <a:t> </a:t>
            </a:r>
            <a:r>
              <a:rPr lang="en-US" sz="2000" dirty="0" err="1">
                <a:latin typeface="+mn-lt"/>
              </a:rPr>
              <a:t>liên</a:t>
            </a:r>
            <a:r>
              <a:rPr lang="en-US" sz="2000" dirty="0">
                <a:latin typeface="+mn-lt"/>
              </a:rPr>
              <a:t> </a:t>
            </a:r>
            <a:r>
              <a:rPr lang="en-US" sz="2000" dirty="0" err="1">
                <a:latin typeface="+mn-lt"/>
              </a:rPr>
              <a:t>tục</a:t>
            </a:r>
            <a:r>
              <a:rPr lang="en-US" sz="2000" dirty="0">
                <a:latin typeface="+mn-lt"/>
              </a:rPr>
              <a:t> </a:t>
            </a:r>
            <a:r>
              <a:rPr lang="en-US" sz="2000" dirty="0" err="1">
                <a:latin typeface="+mn-lt"/>
              </a:rPr>
              <a:t>để</a:t>
            </a:r>
            <a:r>
              <a:rPr lang="en-US" sz="2000" dirty="0">
                <a:latin typeface="+mn-lt"/>
              </a:rPr>
              <a:t> </a:t>
            </a:r>
            <a:r>
              <a:rPr lang="en-US" sz="2000" dirty="0" err="1">
                <a:latin typeface="+mn-lt"/>
              </a:rPr>
              <a:t>đáp</a:t>
            </a:r>
            <a:r>
              <a:rPr lang="en-US" sz="2000" dirty="0">
                <a:latin typeface="+mn-lt"/>
              </a:rPr>
              <a:t> </a:t>
            </a:r>
            <a:r>
              <a:rPr lang="en-US" sz="2000" dirty="0" err="1">
                <a:latin typeface="+mn-lt"/>
              </a:rPr>
              <a:t>ứng</a:t>
            </a:r>
            <a:r>
              <a:rPr lang="en-US" sz="2000" dirty="0">
                <a:latin typeface="+mn-lt"/>
              </a:rPr>
              <a:t> </a:t>
            </a:r>
            <a:r>
              <a:rPr lang="en-US" sz="2000" dirty="0" err="1">
                <a:latin typeface="+mn-lt"/>
              </a:rPr>
              <a:t>như</a:t>
            </a:r>
            <a:r>
              <a:rPr lang="en-US" sz="2000" dirty="0">
                <a:latin typeface="+mn-lt"/>
              </a:rPr>
              <a:t> </a:t>
            </a:r>
            <a:r>
              <a:rPr lang="en-US" sz="2000" dirty="0" err="1">
                <a:latin typeface="+mn-lt"/>
              </a:rPr>
              <a:t>cầu</a:t>
            </a:r>
            <a:r>
              <a:rPr lang="en-US" sz="2000" dirty="0">
                <a:latin typeface="+mn-lt"/>
              </a:rPr>
              <a:t> </a:t>
            </a:r>
            <a:r>
              <a:rPr lang="en-US" sz="2000" dirty="0" err="1">
                <a:latin typeface="+mn-lt"/>
              </a:rPr>
              <a:t>phát</a:t>
            </a:r>
            <a:r>
              <a:rPr lang="en-US" sz="2000" dirty="0">
                <a:latin typeface="+mn-lt"/>
              </a:rPr>
              <a:t> </a:t>
            </a:r>
            <a:r>
              <a:rPr lang="en-US" sz="2000" dirty="0" err="1">
                <a:latin typeface="+mn-lt"/>
              </a:rPr>
              <a:t>triển</a:t>
            </a:r>
            <a:r>
              <a:rPr lang="en-US" sz="2000" dirty="0">
                <a:latin typeface="+mn-lt"/>
              </a:rPr>
              <a:t>.</a:t>
            </a:r>
            <a:endParaRPr sz="2000" dirty="0">
              <a:latin typeface="+mn-lt"/>
            </a:endParaRPr>
          </a:p>
        </p:txBody>
      </p:sp>
      <p:sp>
        <p:nvSpPr>
          <p:cNvPr id="2" name="TextBox 1">
            <a:extLst>
              <a:ext uri="{FF2B5EF4-FFF2-40B4-BE49-F238E27FC236}">
                <a16:creationId xmlns:a16="http://schemas.microsoft.com/office/drawing/2014/main" id="{EB070CB6-62CB-46AE-CCE4-B249DCAC2085}"/>
              </a:ext>
            </a:extLst>
          </p:cNvPr>
          <p:cNvSpPr txBox="1"/>
          <p:nvPr/>
        </p:nvSpPr>
        <p:spPr>
          <a:xfrm>
            <a:off x="1789043" y="0"/>
            <a:ext cx="5836854" cy="553998"/>
          </a:xfrm>
          <a:prstGeom prst="rect">
            <a:avLst/>
          </a:prstGeom>
          <a:noFill/>
        </p:spPr>
        <p:txBody>
          <a:bodyPr wrap="none" rtlCol="0">
            <a:spAutoFit/>
          </a:bodyPr>
          <a:lstStyle/>
          <a:p>
            <a:r>
              <a:rPr lang="en-US" sz="3000"/>
              <a:t>Các phương pháp Agile phổ biến</a:t>
            </a:r>
          </a:p>
        </p:txBody>
      </p:sp>
      <p:pic>
        <p:nvPicPr>
          <p:cNvPr id="4" name="Picture 3" descr="A diagram of a workflow&#10;&#10;Description automatically generated">
            <a:extLst>
              <a:ext uri="{FF2B5EF4-FFF2-40B4-BE49-F238E27FC236}">
                <a16:creationId xmlns:a16="http://schemas.microsoft.com/office/drawing/2014/main" id="{05DACD26-6418-5753-4A31-5E64EC8745B6}"/>
              </a:ext>
            </a:extLst>
          </p:cNvPr>
          <p:cNvPicPr>
            <a:picLocks noChangeAspect="1"/>
          </p:cNvPicPr>
          <p:nvPr/>
        </p:nvPicPr>
        <p:blipFill>
          <a:blip r:embed="rId3"/>
          <a:stretch>
            <a:fillRect/>
          </a:stretch>
        </p:blipFill>
        <p:spPr>
          <a:xfrm>
            <a:off x="4629873" y="1237768"/>
            <a:ext cx="4230547" cy="2667964"/>
          </a:xfrm>
          <a:prstGeom prst="rect">
            <a:avLst/>
          </a:prstGeom>
        </p:spPr>
      </p:pic>
    </p:spTree>
    <p:extLst>
      <p:ext uri="{BB962C8B-B14F-4D97-AF65-F5344CB8AC3E}">
        <p14:creationId xmlns:p14="http://schemas.microsoft.com/office/powerpoint/2010/main" val="21156408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2"/>
                                        </p:tgtEl>
                                        <p:attrNameLst>
                                          <p:attrName>style.visibility</p:attrName>
                                        </p:attrNameLst>
                                      </p:cBhvr>
                                      <p:to>
                                        <p:strVal val="visible"/>
                                      </p:to>
                                    </p:set>
                                    <p:animEffect transition="in" filter="fade">
                                      <p:cBhvr>
                                        <p:cTn id="7" dur="1000"/>
                                        <p:tgtEl>
                                          <p:spTgt spid="432"/>
                                        </p:tgtEl>
                                      </p:cBhvr>
                                    </p:animEffect>
                                  </p:childTnLst>
                                </p:cTn>
                              </p:par>
                              <p:par>
                                <p:cTn id="8" presetID="10" presetClass="entr" presetSubtype="0" fill="hold" nodeType="withEffect">
                                  <p:stCondLst>
                                    <p:cond delay="0"/>
                                  </p:stCondLst>
                                  <p:childTnLst>
                                    <p:set>
                                      <p:cBhvr>
                                        <p:cTn id="9" dur="1" fill="hold">
                                          <p:stCondLst>
                                            <p:cond delay="0"/>
                                          </p:stCondLst>
                                        </p:cTn>
                                        <p:tgtEl>
                                          <p:spTgt spid="433"/>
                                        </p:tgtEl>
                                        <p:attrNameLst>
                                          <p:attrName>style.visibility</p:attrName>
                                        </p:attrNameLst>
                                      </p:cBhvr>
                                      <p:to>
                                        <p:strVal val="visible"/>
                                      </p:to>
                                    </p:set>
                                    <p:animEffect transition="in" filter="fade">
                                      <p:cBhvr>
                                        <p:cTn id="10" dur="1000"/>
                                        <p:tgtEl>
                                          <p:spTgt spid="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2" name="TextBox 1">
            <a:extLst>
              <a:ext uri="{FF2B5EF4-FFF2-40B4-BE49-F238E27FC236}">
                <a16:creationId xmlns:a16="http://schemas.microsoft.com/office/drawing/2014/main" id="{9ABD9FF8-82E2-EEDC-0DED-BC4FE18B15D6}"/>
              </a:ext>
            </a:extLst>
          </p:cNvPr>
          <p:cNvSpPr txBox="1"/>
          <p:nvPr/>
        </p:nvSpPr>
        <p:spPr>
          <a:xfrm>
            <a:off x="563336" y="310243"/>
            <a:ext cx="8017328" cy="400110"/>
          </a:xfrm>
          <a:prstGeom prst="rect">
            <a:avLst/>
          </a:prstGeom>
          <a:noFill/>
        </p:spPr>
        <p:txBody>
          <a:bodyPr wrap="square" rtlCol="0">
            <a:spAutoFit/>
          </a:bodyPr>
          <a:lstStyle/>
          <a:p>
            <a:pPr algn="ctr"/>
            <a:r>
              <a:rPr lang="en-US" sz="2000" b="1">
                <a:effectLst/>
                <a:latin typeface="+mj-lt"/>
                <a:ea typeface="Times New Roman" panose="02020603050405020304" pitchFamily="18" charset="0"/>
                <a:cs typeface="Aptos" panose="020B0004020202020204" pitchFamily="34" charset="0"/>
              </a:rPr>
              <a:t>So </a:t>
            </a:r>
            <a:r>
              <a:rPr lang="en-US" sz="2000" b="1" err="1">
                <a:effectLst/>
                <a:latin typeface="+mj-lt"/>
                <a:ea typeface="Times New Roman" panose="02020603050405020304" pitchFamily="18" charset="0"/>
                <a:cs typeface="Aptos" panose="020B0004020202020204" pitchFamily="34" charset="0"/>
              </a:rPr>
              <a:t>sánh</a:t>
            </a:r>
            <a:r>
              <a:rPr lang="en-US" sz="2000" b="1">
                <a:effectLst/>
                <a:latin typeface="+mj-lt"/>
                <a:ea typeface="Times New Roman" panose="02020603050405020304" pitchFamily="18" charset="0"/>
                <a:cs typeface="Aptos" panose="020B0004020202020204" pitchFamily="34" charset="0"/>
              </a:rPr>
              <a:t> Kanban </a:t>
            </a:r>
            <a:r>
              <a:rPr lang="en-US" sz="2000" b="1" err="1">
                <a:effectLst/>
                <a:latin typeface="+mj-lt"/>
                <a:ea typeface="Times New Roman" panose="02020603050405020304" pitchFamily="18" charset="0"/>
                <a:cs typeface="Aptos" panose="020B0004020202020204" pitchFamily="34" charset="0"/>
              </a:rPr>
              <a:t>và</a:t>
            </a:r>
            <a:r>
              <a:rPr lang="en-US" sz="2000" b="1">
                <a:effectLst/>
                <a:latin typeface="+mj-lt"/>
                <a:ea typeface="Times New Roman" panose="02020603050405020304" pitchFamily="18" charset="0"/>
                <a:cs typeface="Aptos" panose="020B0004020202020204" pitchFamily="34" charset="0"/>
              </a:rPr>
              <a:t> Scrum</a:t>
            </a:r>
            <a:endParaRPr lang="en-US" sz="2000" b="1">
              <a:latin typeface="+mj-lt"/>
            </a:endParaRPr>
          </a:p>
        </p:txBody>
      </p:sp>
      <p:sp>
        <p:nvSpPr>
          <p:cNvPr id="3" name="TextBox 2">
            <a:extLst>
              <a:ext uri="{FF2B5EF4-FFF2-40B4-BE49-F238E27FC236}">
                <a16:creationId xmlns:a16="http://schemas.microsoft.com/office/drawing/2014/main" id="{5C9EB3DC-C94B-2AF9-AD20-4E87820D6B07}"/>
              </a:ext>
            </a:extLst>
          </p:cNvPr>
          <p:cNvSpPr txBox="1"/>
          <p:nvPr/>
        </p:nvSpPr>
        <p:spPr>
          <a:xfrm>
            <a:off x="208344" y="1441047"/>
            <a:ext cx="4867155" cy="3472746"/>
          </a:xfrm>
          <a:prstGeom prst="rect">
            <a:avLst/>
          </a:prstGeom>
          <a:noFill/>
        </p:spPr>
        <p:txBody>
          <a:bodyPr wrap="square" rtlCol="0">
            <a:spAutoFit/>
          </a:bodyPr>
          <a:lstStyle/>
          <a:p>
            <a:r>
              <a:rPr lang="en-US" sz="2000" b="1" err="1">
                <a:latin typeface="Arial (Body)"/>
              </a:rPr>
              <a:t>Điểm</a:t>
            </a:r>
            <a:r>
              <a:rPr lang="en-US" sz="2000" b="1">
                <a:latin typeface="Arial (Body)"/>
              </a:rPr>
              <a:t> </a:t>
            </a:r>
            <a:r>
              <a:rPr lang="en-US" sz="2000" b="1" err="1">
                <a:latin typeface="Arial (Body)"/>
              </a:rPr>
              <a:t>giống</a:t>
            </a:r>
            <a:r>
              <a:rPr lang="en-US" sz="2000" b="1">
                <a:latin typeface="Arial (Body)"/>
              </a:rPr>
              <a:t> </a:t>
            </a:r>
            <a:r>
              <a:rPr lang="en-US" sz="2000" b="1" err="1">
                <a:latin typeface="Arial (Body)"/>
              </a:rPr>
              <a:t>nhau</a:t>
            </a:r>
            <a:r>
              <a:rPr lang="en-US" sz="2000" b="1">
                <a:latin typeface="Arial (Body)"/>
              </a:rPr>
              <a:t>:</a:t>
            </a:r>
          </a:p>
          <a:p>
            <a:pPr marL="285750" indent="-285750" rtl="0" fontAlgn="base">
              <a:spcBef>
                <a:spcPts val="700"/>
              </a:spcBef>
              <a:spcAft>
                <a:spcPts val="0"/>
              </a:spcAft>
              <a:buFont typeface="Wingdings" panose="05000000000000000000" pitchFamily="2" charset="2"/>
              <a:buChar char="Ø"/>
            </a:pPr>
            <a:r>
              <a:rPr lang="vi-VN" sz="2000">
                <a:solidFill>
                  <a:srgbClr val="1B1B1B"/>
                </a:solidFill>
                <a:latin typeface="Arial (Body)"/>
              </a:rPr>
              <a:t>Đ</a:t>
            </a:r>
            <a:r>
              <a:rPr lang="vi-VN" sz="2000" b="0" i="0" u="none" strike="noStrike">
                <a:solidFill>
                  <a:srgbClr val="1B1B1B"/>
                </a:solidFill>
                <a:effectLst/>
                <a:latin typeface="Arial (Body)"/>
              </a:rPr>
              <a:t>ều chia nhỏ các task lớn và phức tạp thành những đoạn nhỏ và hoàn thành theo một quy trình nhất định.</a:t>
            </a:r>
          </a:p>
          <a:p>
            <a:pPr marL="285750" indent="-285750" rtl="0" fontAlgn="base">
              <a:spcBef>
                <a:spcPts val="0"/>
              </a:spcBef>
              <a:spcAft>
                <a:spcPts val="0"/>
              </a:spcAft>
              <a:buFont typeface="Wingdings" panose="05000000000000000000" pitchFamily="2" charset="2"/>
              <a:buChar char="Ø"/>
            </a:pPr>
            <a:r>
              <a:rPr lang="vi-VN" sz="2000">
                <a:solidFill>
                  <a:srgbClr val="1B1B1B"/>
                </a:solidFill>
                <a:latin typeface="Arial (Body)"/>
              </a:rPr>
              <a:t>T</a:t>
            </a:r>
            <a:r>
              <a:rPr lang="vi-VN" sz="2000" b="0" i="0" u="none" strike="noStrike">
                <a:solidFill>
                  <a:srgbClr val="1B1B1B"/>
                </a:solidFill>
                <a:effectLst/>
                <a:latin typeface="Arial (Body)"/>
              </a:rPr>
              <a:t>húc đẩy cải tiến liên tục, tối ưu hóa công việc và quá trình.</a:t>
            </a:r>
          </a:p>
          <a:p>
            <a:pPr marL="285750" indent="-285750" rtl="0" fontAlgn="base">
              <a:spcBef>
                <a:spcPts val="0"/>
              </a:spcBef>
              <a:spcAft>
                <a:spcPts val="700"/>
              </a:spcAft>
              <a:buFont typeface="Wingdings" panose="05000000000000000000" pitchFamily="2" charset="2"/>
              <a:buChar char="Ø"/>
            </a:pPr>
            <a:r>
              <a:rPr lang="vi-VN" sz="2000" b="0" i="0" u="none" strike="noStrike">
                <a:solidFill>
                  <a:srgbClr val="1B1B1B"/>
                </a:solidFill>
                <a:effectLst/>
                <a:latin typeface="Arial (Body)"/>
              </a:rPr>
              <a:t>Tập trung vào dòng chảy công việc để khuyến khích các thành viên tham gia vào quy trình.</a:t>
            </a:r>
          </a:p>
          <a:p>
            <a:endParaRPr lang="en-US"/>
          </a:p>
          <a:p>
            <a:endParaRPr lang="en-US"/>
          </a:p>
        </p:txBody>
      </p:sp>
      <p:pic>
        <p:nvPicPr>
          <p:cNvPr id="6" name="Picture 5" descr="A close-up of a diagram">
            <a:extLst>
              <a:ext uri="{FF2B5EF4-FFF2-40B4-BE49-F238E27FC236}">
                <a16:creationId xmlns:a16="http://schemas.microsoft.com/office/drawing/2014/main" id="{456F2FBB-9DB8-B50C-6BE9-26329B98594E}"/>
              </a:ext>
            </a:extLst>
          </p:cNvPr>
          <p:cNvPicPr>
            <a:picLocks noChangeAspect="1"/>
          </p:cNvPicPr>
          <p:nvPr/>
        </p:nvPicPr>
        <p:blipFill>
          <a:blip r:embed="rId3"/>
          <a:stretch>
            <a:fillRect/>
          </a:stretch>
        </p:blipFill>
        <p:spPr>
          <a:xfrm>
            <a:off x="5398695" y="1783495"/>
            <a:ext cx="3536961" cy="2251276"/>
          </a:xfrm>
          <a:prstGeom prst="rect">
            <a:avLst/>
          </a:prstGeom>
        </p:spPr>
      </p:pic>
    </p:spTree>
    <p:extLst>
      <p:ext uri="{BB962C8B-B14F-4D97-AF65-F5344CB8AC3E}">
        <p14:creationId xmlns:p14="http://schemas.microsoft.com/office/powerpoint/2010/main" val="1862190439"/>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2" name="TextBox 1">
            <a:extLst>
              <a:ext uri="{FF2B5EF4-FFF2-40B4-BE49-F238E27FC236}">
                <a16:creationId xmlns:a16="http://schemas.microsoft.com/office/drawing/2014/main" id="{9ABD9FF8-82E2-EEDC-0DED-BC4FE18B15D6}"/>
              </a:ext>
            </a:extLst>
          </p:cNvPr>
          <p:cNvSpPr txBox="1"/>
          <p:nvPr/>
        </p:nvSpPr>
        <p:spPr>
          <a:xfrm>
            <a:off x="563336" y="310243"/>
            <a:ext cx="8017328" cy="400110"/>
          </a:xfrm>
          <a:prstGeom prst="rect">
            <a:avLst/>
          </a:prstGeom>
          <a:noFill/>
        </p:spPr>
        <p:txBody>
          <a:bodyPr wrap="square" rtlCol="0">
            <a:spAutoFit/>
          </a:bodyPr>
          <a:lstStyle/>
          <a:p>
            <a:pPr algn="ctr"/>
            <a:r>
              <a:rPr lang="en-US" sz="2000" b="1">
                <a:effectLst/>
                <a:latin typeface="+mj-lt"/>
                <a:ea typeface="Times New Roman" panose="02020603050405020304" pitchFamily="18" charset="0"/>
                <a:cs typeface="Aptos" panose="020B0004020202020204" pitchFamily="34" charset="0"/>
              </a:rPr>
              <a:t>So </a:t>
            </a:r>
            <a:r>
              <a:rPr lang="en-US" sz="2000" b="1" err="1">
                <a:effectLst/>
                <a:latin typeface="+mj-lt"/>
                <a:ea typeface="Times New Roman" panose="02020603050405020304" pitchFamily="18" charset="0"/>
                <a:cs typeface="Aptos" panose="020B0004020202020204" pitchFamily="34" charset="0"/>
              </a:rPr>
              <a:t>sánh</a:t>
            </a:r>
            <a:r>
              <a:rPr lang="en-US" sz="2000" b="1">
                <a:effectLst/>
                <a:latin typeface="+mj-lt"/>
                <a:ea typeface="Times New Roman" panose="02020603050405020304" pitchFamily="18" charset="0"/>
                <a:cs typeface="Aptos" panose="020B0004020202020204" pitchFamily="34" charset="0"/>
              </a:rPr>
              <a:t> Kanban </a:t>
            </a:r>
            <a:r>
              <a:rPr lang="en-US" sz="2000" b="1" err="1">
                <a:effectLst/>
                <a:latin typeface="+mj-lt"/>
                <a:ea typeface="Times New Roman" panose="02020603050405020304" pitchFamily="18" charset="0"/>
                <a:cs typeface="Aptos" panose="020B0004020202020204" pitchFamily="34" charset="0"/>
              </a:rPr>
              <a:t>và</a:t>
            </a:r>
            <a:r>
              <a:rPr lang="en-US" sz="2000" b="1">
                <a:effectLst/>
                <a:latin typeface="+mj-lt"/>
                <a:ea typeface="Times New Roman" panose="02020603050405020304" pitchFamily="18" charset="0"/>
                <a:cs typeface="Aptos" panose="020B0004020202020204" pitchFamily="34" charset="0"/>
              </a:rPr>
              <a:t> Scrum</a:t>
            </a:r>
            <a:endParaRPr lang="en-US" sz="2000" b="1">
              <a:latin typeface="+mj-lt"/>
            </a:endParaRPr>
          </a:p>
        </p:txBody>
      </p:sp>
      <p:graphicFrame>
        <p:nvGraphicFramePr>
          <p:cNvPr id="4" name="Table 3">
            <a:extLst>
              <a:ext uri="{FF2B5EF4-FFF2-40B4-BE49-F238E27FC236}">
                <a16:creationId xmlns:a16="http://schemas.microsoft.com/office/drawing/2014/main" id="{DF8A6FF8-5F26-4D73-5CB7-C0907545930B}"/>
              </a:ext>
            </a:extLst>
          </p:cNvPr>
          <p:cNvGraphicFramePr>
            <a:graphicFrameLocks noGrp="1"/>
          </p:cNvGraphicFramePr>
          <p:nvPr>
            <p:extLst>
              <p:ext uri="{D42A27DB-BD31-4B8C-83A1-F6EECF244321}">
                <p14:modId xmlns:p14="http://schemas.microsoft.com/office/powerpoint/2010/main" val="3873375035"/>
              </p:ext>
            </p:extLst>
          </p:nvPr>
        </p:nvGraphicFramePr>
        <p:xfrm>
          <a:off x="995423" y="1064871"/>
          <a:ext cx="7585241" cy="3891280"/>
        </p:xfrm>
        <a:graphic>
          <a:graphicData uri="http://schemas.openxmlformats.org/drawingml/2006/table">
            <a:tbl>
              <a:tblPr firstRow="1" bandRow="1">
                <a:tableStyleId>{9CD4076F-96DD-4DE7-82BB-9618CF2FBEE7}</a:tableStyleId>
              </a:tblPr>
              <a:tblGrid>
                <a:gridCol w="1852659">
                  <a:extLst>
                    <a:ext uri="{9D8B030D-6E8A-4147-A177-3AD203B41FA5}">
                      <a16:colId xmlns:a16="http://schemas.microsoft.com/office/drawing/2014/main" val="3554255377"/>
                    </a:ext>
                  </a:extLst>
                </a:gridCol>
                <a:gridCol w="2507967">
                  <a:extLst>
                    <a:ext uri="{9D8B030D-6E8A-4147-A177-3AD203B41FA5}">
                      <a16:colId xmlns:a16="http://schemas.microsoft.com/office/drawing/2014/main" val="1733947226"/>
                    </a:ext>
                  </a:extLst>
                </a:gridCol>
                <a:gridCol w="3224615">
                  <a:extLst>
                    <a:ext uri="{9D8B030D-6E8A-4147-A177-3AD203B41FA5}">
                      <a16:colId xmlns:a16="http://schemas.microsoft.com/office/drawing/2014/main" val="1127433628"/>
                    </a:ext>
                  </a:extLst>
                </a:gridCol>
              </a:tblGrid>
              <a:tr h="354206">
                <a:tc>
                  <a:txBody>
                    <a:bodyPr/>
                    <a:lstStyle/>
                    <a:p>
                      <a:pPr algn="ctr" fontAlgn="b"/>
                      <a:r>
                        <a:rPr lang="en-US" sz="1800" b="1">
                          <a:effectLst/>
                        </a:rPr>
                        <a:t>Điểm khác biệt</a:t>
                      </a:r>
                    </a:p>
                  </a:txBody>
                  <a:tcPr anchor="b">
                    <a:solidFill>
                      <a:srgbClr val="FFC000"/>
                    </a:solidFill>
                  </a:tcPr>
                </a:tc>
                <a:tc>
                  <a:txBody>
                    <a:bodyPr/>
                    <a:lstStyle/>
                    <a:p>
                      <a:pPr algn="ctr" fontAlgn="b"/>
                      <a:r>
                        <a:rPr lang="en-US" sz="1800" b="1">
                          <a:effectLst/>
                        </a:rPr>
                        <a:t>Kanban</a:t>
                      </a:r>
                    </a:p>
                  </a:txBody>
                  <a:tcPr anchor="b">
                    <a:solidFill>
                      <a:srgbClr val="FFC000"/>
                    </a:solidFill>
                  </a:tcPr>
                </a:tc>
                <a:tc>
                  <a:txBody>
                    <a:bodyPr/>
                    <a:lstStyle/>
                    <a:p>
                      <a:pPr algn="ctr" fontAlgn="b"/>
                      <a:r>
                        <a:rPr lang="en-US" sz="1800" b="1">
                          <a:effectLst/>
                        </a:rPr>
                        <a:t>Scrum</a:t>
                      </a:r>
                    </a:p>
                  </a:txBody>
                  <a:tcPr anchor="b">
                    <a:solidFill>
                      <a:srgbClr val="FFC000"/>
                    </a:solidFill>
                  </a:tcPr>
                </a:tc>
                <a:extLst>
                  <a:ext uri="{0D108BD9-81ED-4DB2-BD59-A6C34878D82A}">
                    <a16:rowId xmlns:a16="http://schemas.microsoft.com/office/drawing/2014/main" val="815658975"/>
                  </a:ext>
                </a:extLst>
              </a:tr>
              <a:tr h="654297">
                <a:tc>
                  <a:txBody>
                    <a:bodyPr/>
                    <a:lstStyle/>
                    <a:p>
                      <a:pPr marL="457200" algn="l" rtl="0" fontAlgn="t">
                        <a:spcBef>
                          <a:spcPts val="700"/>
                        </a:spcBef>
                        <a:spcAft>
                          <a:spcPts val="700"/>
                        </a:spcAft>
                      </a:pPr>
                      <a:r>
                        <a:rPr lang="en-US" sz="1800" b="0" i="1" u="none" strike="noStrike">
                          <a:solidFill>
                            <a:srgbClr val="394B51"/>
                          </a:solidFill>
                          <a:effectLst/>
                          <a:latin typeface="Arial (Body)"/>
                        </a:rPr>
                        <a:t>Thời gian thực hiện</a:t>
                      </a:r>
                      <a:endParaRPr lang="en-US" sz="1800" i="1">
                        <a:effectLst/>
                        <a:latin typeface="Arial (Body)"/>
                      </a:endParaRPr>
                    </a:p>
                  </a:txBody>
                  <a:tcPr marL="63500" marR="63500" marT="63500" marB="63500"/>
                </a:tc>
                <a:tc>
                  <a:txBody>
                    <a:bodyPr/>
                    <a:lstStyle/>
                    <a:p>
                      <a:pPr marL="457200" algn="l" rtl="0" fontAlgn="t">
                        <a:spcBef>
                          <a:spcPts val="700"/>
                        </a:spcBef>
                        <a:spcAft>
                          <a:spcPts val="700"/>
                        </a:spcAft>
                      </a:pPr>
                      <a:r>
                        <a:rPr lang="en-US" sz="1800" b="0" i="0" u="none" strike="noStrike">
                          <a:solidFill>
                            <a:srgbClr val="394B51"/>
                          </a:solidFill>
                          <a:effectLst/>
                          <a:latin typeface="Arial (Body)"/>
                        </a:rPr>
                        <a:t>Không có chu kỳ cố định.</a:t>
                      </a:r>
                      <a:endParaRPr lang="en-US" sz="1800">
                        <a:effectLst/>
                        <a:latin typeface="Arial (Body)"/>
                      </a:endParaRPr>
                    </a:p>
                  </a:txBody>
                  <a:tcPr marL="63500" marR="63500" marT="63500" marB="63500"/>
                </a:tc>
                <a:tc>
                  <a:txBody>
                    <a:bodyPr/>
                    <a:lstStyle/>
                    <a:p>
                      <a:pPr marL="457200" algn="l" rtl="0" fontAlgn="t">
                        <a:spcBef>
                          <a:spcPts val="700"/>
                        </a:spcBef>
                        <a:spcAft>
                          <a:spcPts val="700"/>
                        </a:spcAft>
                      </a:pPr>
                      <a:r>
                        <a:rPr lang="en-US" sz="1800" b="0" i="0" u="none" strike="noStrike">
                          <a:solidFill>
                            <a:srgbClr val="394B51"/>
                          </a:solidFill>
                          <a:effectLst/>
                          <a:latin typeface="Arial (Body)"/>
                        </a:rPr>
                        <a:t>Có chu kỳ phát triển theo Sprint.</a:t>
                      </a:r>
                      <a:endParaRPr lang="en-US" sz="1800">
                        <a:effectLst/>
                        <a:latin typeface="Arial (Body)"/>
                      </a:endParaRPr>
                    </a:p>
                  </a:txBody>
                  <a:tcPr marL="63500" marR="63500" marT="63500" marB="63500"/>
                </a:tc>
                <a:extLst>
                  <a:ext uri="{0D108BD9-81ED-4DB2-BD59-A6C34878D82A}">
                    <a16:rowId xmlns:a16="http://schemas.microsoft.com/office/drawing/2014/main" val="762923472"/>
                  </a:ext>
                </a:extLst>
              </a:tr>
              <a:tr h="919952">
                <a:tc>
                  <a:txBody>
                    <a:bodyPr/>
                    <a:lstStyle/>
                    <a:p>
                      <a:pPr marL="457200" algn="l" rtl="0" fontAlgn="t">
                        <a:spcBef>
                          <a:spcPts val="700"/>
                        </a:spcBef>
                        <a:spcAft>
                          <a:spcPts val="700"/>
                        </a:spcAft>
                      </a:pPr>
                      <a:r>
                        <a:rPr lang="en-US" sz="1800" b="0" i="1" u="none" strike="noStrike">
                          <a:solidFill>
                            <a:srgbClr val="394B51"/>
                          </a:solidFill>
                          <a:effectLst/>
                          <a:latin typeface="Arial (Body)"/>
                        </a:rPr>
                        <a:t>Điều chỉnh định kỳ</a:t>
                      </a:r>
                      <a:endParaRPr lang="en-US" sz="1800" i="1">
                        <a:effectLst/>
                        <a:latin typeface="Arial (Body)"/>
                      </a:endParaRPr>
                    </a:p>
                  </a:txBody>
                  <a:tcPr marL="63500" marR="63500" marT="63500" marB="63500">
                    <a:solidFill>
                      <a:srgbClr val="FFFF00"/>
                    </a:solidFill>
                  </a:tcPr>
                </a:tc>
                <a:tc>
                  <a:txBody>
                    <a:bodyPr/>
                    <a:lstStyle/>
                    <a:p>
                      <a:pPr marL="457200" algn="l" rtl="0" fontAlgn="t">
                        <a:spcBef>
                          <a:spcPts val="700"/>
                        </a:spcBef>
                        <a:spcAft>
                          <a:spcPts val="700"/>
                        </a:spcAft>
                      </a:pPr>
                      <a:r>
                        <a:rPr lang="vi-VN" sz="1800" b="0" i="0" u="none" strike="noStrike">
                          <a:solidFill>
                            <a:srgbClr val="394B51"/>
                          </a:solidFill>
                          <a:effectLst/>
                          <a:latin typeface="Arial (Body)"/>
                        </a:rPr>
                        <a:t>Thường xuyên, chỉ thay đổi khi có nhu cầu.</a:t>
                      </a:r>
                      <a:endParaRPr lang="vi-VN" sz="1800">
                        <a:effectLst/>
                        <a:latin typeface="Arial (Body)"/>
                      </a:endParaRPr>
                    </a:p>
                  </a:txBody>
                  <a:tcPr marL="63500" marR="63500" marT="63500" marB="63500">
                    <a:solidFill>
                      <a:srgbClr val="FFFF00"/>
                    </a:solidFill>
                  </a:tcPr>
                </a:tc>
                <a:tc>
                  <a:txBody>
                    <a:bodyPr/>
                    <a:lstStyle/>
                    <a:p>
                      <a:pPr marL="457200" algn="l" rtl="0" fontAlgn="t">
                        <a:spcBef>
                          <a:spcPts val="700"/>
                        </a:spcBef>
                        <a:spcAft>
                          <a:spcPts val="700"/>
                        </a:spcAft>
                      </a:pPr>
                      <a:r>
                        <a:rPr lang="en-US" sz="1800" b="0" i="0" u="none" strike="noStrike" err="1">
                          <a:solidFill>
                            <a:srgbClr val="394B51"/>
                          </a:solidFill>
                          <a:effectLst/>
                          <a:latin typeface="Arial (Body)"/>
                        </a:rPr>
                        <a:t>Hầu</a:t>
                      </a:r>
                      <a:r>
                        <a:rPr lang="en-US" sz="1800" b="0" i="0" u="none" strike="noStrike">
                          <a:solidFill>
                            <a:srgbClr val="394B51"/>
                          </a:solidFill>
                          <a:effectLst/>
                          <a:latin typeface="Arial (Body)"/>
                        </a:rPr>
                        <a:t> </a:t>
                      </a:r>
                      <a:r>
                        <a:rPr lang="en-US" sz="1800" b="0" i="0" u="none" strike="noStrike" err="1">
                          <a:solidFill>
                            <a:srgbClr val="394B51"/>
                          </a:solidFill>
                          <a:effectLst/>
                          <a:latin typeface="Arial (Body)"/>
                        </a:rPr>
                        <a:t>hết</a:t>
                      </a:r>
                      <a:r>
                        <a:rPr lang="en-US" sz="1800" b="0" i="0" u="none" strike="noStrike">
                          <a:solidFill>
                            <a:srgbClr val="394B51"/>
                          </a:solidFill>
                          <a:effectLst/>
                          <a:latin typeface="Arial (Body)"/>
                        </a:rPr>
                        <a:t> </a:t>
                      </a:r>
                      <a:r>
                        <a:rPr lang="en-US" sz="1800" b="0" i="0" u="none" strike="noStrike" err="1">
                          <a:solidFill>
                            <a:srgbClr val="394B51"/>
                          </a:solidFill>
                          <a:effectLst/>
                          <a:latin typeface="Arial (Body)"/>
                        </a:rPr>
                        <a:t>chỉ</a:t>
                      </a:r>
                      <a:r>
                        <a:rPr lang="en-US" sz="1800" b="0" i="0" u="none" strike="noStrike">
                          <a:solidFill>
                            <a:srgbClr val="394B51"/>
                          </a:solidFill>
                          <a:effectLst/>
                          <a:latin typeface="Arial (Body)"/>
                        </a:rPr>
                        <a:t> </a:t>
                      </a:r>
                      <a:r>
                        <a:rPr lang="en-US" sz="1800" b="0" i="0" u="none" strike="noStrike" err="1">
                          <a:solidFill>
                            <a:srgbClr val="394B51"/>
                          </a:solidFill>
                          <a:effectLst/>
                          <a:latin typeface="Arial (Body)"/>
                        </a:rPr>
                        <a:t>điều</a:t>
                      </a:r>
                      <a:r>
                        <a:rPr lang="en-US" sz="1800" b="0" i="0" u="none" strike="noStrike">
                          <a:solidFill>
                            <a:srgbClr val="394B51"/>
                          </a:solidFill>
                          <a:effectLst/>
                          <a:latin typeface="Arial (Body)"/>
                        </a:rPr>
                        <a:t> </a:t>
                      </a:r>
                      <a:r>
                        <a:rPr lang="en-US" sz="1800" b="0" i="0" u="none" strike="noStrike" err="1">
                          <a:solidFill>
                            <a:srgbClr val="394B51"/>
                          </a:solidFill>
                          <a:effectLst/>
                          <a:latin typeface="Arial (Body)"/>
                        </a:rPr>
                        <a:t>chỉnh</a:t>
                      </a:r>
                      <a:r>
                        <a:rPr lang="en-US" sz="1800" b="0" i="0" u="none" strike="noStrike">
                          <a:solidFill>
                            <a:srgbClr val="394B51"/>
                          </a:solidFill>
                          <a:effectLst/>
                          <a:latin typeface="Arial (Body)"/>
                        </a:rPr>
                        <a:t> </a:t>
                      </a:r>
                      <a:r>
                        <a:rPr lang="en-US" sz="1800" b="0" i="0" u="none" strike="noStrike" err="1">
                          <a:solidFill>
                            <a:srgbClr val="394B51"/>
                          </a:solidFill>
                          <a:effectLst/>
                          <a:latin typeface="Arial (Body)"/>
                        </a:rPr>
                        <a:t>trong</a:t>
                      </a:r>
                      <a:r>
                        <a:rPr lang="en-US" sz="1800" b="0" i="0" u="none" strike="noStrike">
                          <a:solidFill>
                            <a:srgbClr val="394B51"/>
                          </a:solidFill>
                          <a:effectLst/>
                          <a:latin typeface="Arial (Body)"/>
                        </a:rPr>
                        <a:t> </a:t>
                      </a:r>
                      <a:r>
                        <a:rPr lang="en-US" sz="1800" b="0" i="0" u="none" strike="noStrike" err="1">
                          <a:solidFill>
                            <a:srgbClr val="394B51"/>
                          </a:solidFill>
                          <a:effectLst/>
                          <a:latin typeface="Arial (Body)"/>
                        </a:rPr>
                        <a:t>quá</a:t>
                      </a:r>
                      <a:r>
                        <a:rPr lang="en-US" sz="1800" b="0" i="0" u="none" strike="noStrike">
                          <a:solidFill>
                            <a:srgbClr val="394B51"/>
                          </a:solidFill>
                          <a:effectLst/>
                          <a:latin typeface="Arial (Body)"/>
                        </a:rPr>
                        <a:t> </a:t>
                      </a:r>
                      <a:r>
                        <a:rPr lang="en-US" sz="1800" b="0" i="0" u="none" strike="noStrike" err="1">
                          <a:solidFill>
                            <a:srgbClr val="394B51"/>
                          </a:solidFill>
                          <a:effectLst/>
                          <a:latin typeface="Arial (Body)"/>
                        </a:rPr>
                        <a:t>trình</a:t>
                      </a:r>
                      <a:r>
                        <a:rPr lang="en-US" sz="1800" b="0" i="0" u="none" strike="noStrike">
                          <a:solidFill>
                            <a:srgbClr val="394B51"/>
                          </a:solidFill>
                          <a:effectLst/>
                          <a:latin typeface="Arial (Body)"/>
                        </a:rPr>
                        <a:t> </a:t>
                      </a:r>
                      <a:r>
                        <a:rPr lang="en-US" sz="1800" b="0" i="0" u="none" strike="noStrike" err="1">
                          <a:solidFill>
                            <a:srgbClr val="394B51"/>
                          </a:solidFill>
                          <a:effectLst/>
                          <a:latin typeface="Arial (Body)"/>
                        </a:rPr>
                        <a:t>lập</a:t>
                      </a:r>
                      <a:r>
                        <a:rPr lang="en-US" sz="1800" b="0" i="0" u="none" strike="noStrike">
                          <a:solidFill>
                            <a:srgbClr val="394B51"/>
                          </a:solidFill>
                          <a:effectLst/>
                          <a:latin typeface="Arial (Body)"/>
                        </a:rPr>
                        <a:t> </a:t>
                      </a:r>
                      <a:r>
                        <a:rPr lang="en-US" sz="1800" b="0" i="0" u="none" strike="noStrike" err="1">
                          <a:solidFill>
                            <a:srgbClr val="394B51"/>
                          </a:solidFill>
                          <a:effectLst/>
                          <a:latin typeface="Arial (Body)"/>
                        </a:rPr>
                        <a:t>kế</a:t>
                      </a:r>
                      <a:r>
                        <a:rPr lang="en-US" sz="1800" b="0" i="0" u="none" strike="noStrike">
                          <a:solidFill>
                            <a:srgbClr val="394B51"/>
                          </a:solidFill>
                          <a:effectLst/>
                          <a:latin typeface="Arial (Body)"/>
                        </a:rPr>
                        <a:t> </a:t>
                      </a:r>
                      <a:r>
                        <a:rPr lang="en-US" sz="1800" b="0" i="0" u="none" strike="noStrike" err="1">
                          <a:solidFill>
                            <a:srgbClr val="394B51"/>
                          </a:solidFill>
                          <a:effectLst/>
                          <a:latin typeface="Arial (Body)"/>
                        </a:rPr>
                        <a:t>hoạch</a:t>
                      </a:r>
                      <a:r>
                        <a:rPr lang="en-US" sz="1800" b="0" i="0" u="none" strike="noStrike">
                          <a:solidFill>
                            <a:srgbClr val="394B51"/>
                          </a:solidFill>
                          <a:effectLst/>
                          <a:latin typeface="Arial (Body)"/>
                        </a:rPr>
                        <a:t> Sprint </a:t>
                      </a:r>
                      <a:r>
                        <a:rPr lang="en-US" sz="1800" b="0" i="0" u="none" strike="noStrike" err="1">
                          <a:solidFill>
                            <a:srgbClr val="394B51"/>
                          </a:solidFill>
                          <a:effectLst/>
                          <a:latin typeface="Arial (Body)"/>
                        </a:rPr>
                        <a:t>mới</a:t>
                      </a:r>
                      <a:r>
                        <a:rPr lang="en-US" sz="1800" b="0" i="0" u="none" strike="noStrike">
                          <a:solidFill>
                            <a:srgbClr val="394B51"/>
                          </a:solidFill>
                          <a:effectLst/>
                          <a:latin typeface="Arial (Body)"/>
                        </a:rPr>
                        <a:t>.</a:t>
                      </a:r>
                      <a:endParaRPr lang="en-US" sz="1800">
                        <a:effectLst/>
                        <a:latin typeface="Arial (Body)"/>
                      </a:endParaRPr>
                    </a:p>
                  </a:txBody>
                  <a:tcPr marL="63500" marR="63500" marT="63500" marB="63500">
                    <a:solidFill>
                      <a:srgbClr val="FFFF00"/>
                    </a:solidFill>
                  </a:tcPr>
                </a:tc>
                <a:extLst>
                  <a:ext uri="{0D108BD9-81ED-4DB2-BD59-A6C34878D82A}">
                    <a16:rowId xmlns:a16="http://schemas.microsoft.com/office/drawing/2014/main" val="3582031532"/>
                  </a:ext>
                </a:extLst>
              </a:tr>
              <a:tr h="919952">
                <a:tc>
                  <a:txBody>
                    <a:bodyPr/>
                    <a:lstStyle/>
                    <a:p>
                      <a:pPr marL="457200" algn="l" rtl="0" fontAlgn="t">
                        <a:spcBef>
                          <a:spcPts val="700"/>
                        </a:spcBef>
                        <a:spcAft>
                          <a:spcPts val="700"/>
                        </a:spcAft>
                      </a:pPr>
                      <a:r>
                        <a:rPr lang="en-US" sz="1800" b="0" i="1" u="none" strike="noStrike">
                          <a:solidFill>
                            <a:srgbClr val="394B51"/>
                          </a:solidFill>
                          <a:effectLst/>
                          <a:latin typeface="Arial (Body)"/>
                        </a:rPr>
                        <a:t>Phù hợp với</a:t>
                      </a:r>
                      <a:endParaRPr lang="en-US" sz="1800" i="1">
                        <a:effectLst/>
                        <a:latin typeface="Arial (Body)"/>
                      </a:endParaRPr>
                    </a:p>
                  </a:txBody>
                  <a:tcPr marL="63500" marR="63500" marT="63500" marB="63500"/>
                </a:tc>
                <a:tc>
                  <a:txBody>
                    <a:bodyPr/>
                    <a:lstStyle/>
                    <a:p>
                      <a:pPr marL="457200" algn="l" rtl="0" fontAlgn="t">
                        <a:spcBef>
                          <a:spcPts val="700"/>
                        </a:spcBef>
                        <a:spcAft>
                          <a:spcPts val="700"/>
                        </a:spcAft>
                      </a:pPr>
                      <a:r>
                        <a:rPr lang="en-US" sz="1800" b="0" i="0" u="none" strike="noStrike">
                          <a:solidFill>
                            <a:srgbClr val="394B51"/>
                          </a:solidFill>
                          <a:effectLst/>
                          <a:latin typeface="Arial (Body)"/>
                        </a:rPr>
                        <a:t>Các dự án có quy mô nhỏ hoặc phân tách rõ ràng.</a:t>
                      </a:r>
                      <a:endParaRPr lang="en-US" sz="1800">
                        <a:effectLst/>
                        <a:latin typeface="Arial (Body)"/>
                      </a:endParaRPr>
                    </a:p>
                  </a:txBody>
                  <a:tcPr marL="63500" marR="63500" marT="63500" marB="63500"/>
                </a:tc>
                <a:tc>
                  <a:txBody>
                    <a:bodyPr/>
                    <a:lstStyle/>
                    <a:p>
                      <a:pPr marL="457200" algn="l" rtl="0" fontAlgn="t">
                        <a:spcBef>
                          <a:spcPts val="700"/>
                        </a:spcBef>
                        <a:spcAft>
                          <a:spcPts val="700"/>
                        </a:spcAft>
                      </a:pPr>
                      <a:r>
                        <a:rPr lang="vi-VN" sz="1800" b="0" i="0" u="none" strike="noStrike">
                          <a:solidFill>
                            <a:srgbClr val="394B51"/>
                          </a:solidFill>
                          <a:effectLst/>
                          <a:latin typeface="Arial (Body)"/>
                        </a:rPr>
                        <a:t>Các dự án lớn với các yêu cầu phức tạp hơn.</a:t>
                      </a:r>
                      <a:endParaRPr lang="vi-VN" sz="1800">
                        <a:effectLst/>
                        <a:latin typeface="Arial (Body)"/>
                      </a:endParaRPr>
                    </a:p>
                  </a:txBody>
                  <a:tcPr marL="63500" marR="63500" marT="63500" marB="63500"/>
                </a:tc>
                <a:extLst>
                  <a:ext uri="{0D108BD9-81ED-4DB2-BD59-A6C34878D82A}">
                    <a16:rowId xmlns:a16="http://schemas.microsoft.com/office/drawing/2014/main" val="2831259264"/>
                  </a:ext>
                </a:extLst>
              </a:tr>
              <a:tr h="919952">
                <a:tc>
                  <a:txBody>
                    <a:bodyPr/>
                    <a:lstStyle/>
                    <a:p>
                      <a:pPr marL="457200" algn="l" rtl="0" fontAlgn="t">
                        <a:spcBef>
                          <a:spcPts val="700"/>
                        </a:spcBef>
                        <a:spcAft>
                          <a:spcPts val="700"/>
                        </a:spcAft>
                      </a:pPr>
                      <a:r>
                        <a:rPr lang="en-US" sz="1800" b="0" i="1" u="none" strike="noStrike">
                          <a:solidFill>
                            <a:srgbClr val="394B51"/>
                          </a:solidFill>
                          <a:effectLst/>
                          <a:latin typeface="Arial (Body)"/>
                        </a:rPr>
                        <a:t>Phạm vi</a:t>
                      </a:r>
                      <a:endParaRPr lang="en-US" sz="1800" i="1">
                        <a:effectLst/>
                        <a:latin typeface="Arial (Body)"/>
                      </a:endParaRPr>
                    </a:p>
                  </a:txBody>
                  <a:tcPr marL="63500" marR="63500" marT="63500" marB="63500">
                    <a:solidFill>
                      <a:srgbClr val="FFFF00"/>
                    </a:solidFill>
                  </a:tcPr>
                </a:tc>
                <a:tc>
                  <a:txBody>
                    <a:bodyPr/>
                    <a:lstStyle/>
                    <a:p>
                      <a:pPr marL="457200" algn="l" rtl="0" fontAlgn="t">
                        <a:spcBef>
                          <a:spcPts val="700"/>
                        </a:spcBef>
                        <a:spcAft>
                          <a:spcPts val="700"/>
                        </a:spcAft>
                      </a:pPr>
                      <a:r>
                        <a:rPr lang="en-US" sz="1800" b="0" i="0" u="none" strike="noStrike">
                          <a:solidFill>
                            <a:srgbClr val="394B51"/>
                          </a:solidFill>
                          <a:effectLst/>
                          <a:latin typeface="Arial (Body)"/>
                        </a:rPr>
                        <a:t>Phạm vi công việc có thể thay đổi bất cứ lúc nào.</a:t>
                      </a:r>
                      <a:endParaRPr lang="en-US" sz="1800">
                        <a:effectLst/>
                        <a:latin typeface="Arial (Body)"/>
                      </a:endParaRPr>
                    </a:p>
                  </a:txBody>
                  <a:tcPr marL="63500" marR="63500" marT="63500" marB="63500">
                    <a:solidFill>
                      <a:srgbClr val="FFFF00"/>
                    </a:solidFill>
                  </a:tcPr>
                </a:tc>
                <a:tc>
                  <a:txBody>
                    <a:bodyPr/>
                    <a:lstStyle/>
                    <a:p>
                      <a:pPr marL="457200" algn="l" rtl="0" fontAlgn="t">
                        <a:spcBef>
                          <a:spcPts val="700"/>
                        </a:spcBef>
                        <a:spcAft>
                          <a:spcPts val="700"/>
                        </a:spcAft>
                      </a:pPr>
                      <a:r>
                        <a:rPr lang="en-US" sz="1800" b="0" i="0" u="none" strike="noStrike" err="1">
                          <a:solidFill>
                            <a:srgbClr val="394B51"/>
                          </a:solidFill>
                          <a:effectLst/>
                          <a:latin typeface="Arial (Body)"/>
                        </a:rPr>
                        <a:t>Phạm</a:t>
                      </a:r>
                      <a:r>
                        <a:rPr lang="en-US" sz="1800" b="0" i="0" u="none" strike="noStrike">
                          <a:solidFill>
                            <a:srgbClr val="394B51"/>
                          </a:solidFill>
                          <a:effectLst/>
                          <a:latin typeface="Arial (Body)"/>
                        </a:rPr>
                        <a:t> vi </a:t>
                      </a:r>
                      <a:r>
                        <a:rPr lang="en-US" sz="1800" b="0" i="0" u="none" strike="noStrike" err="1">
                          <a:solidFill>
                            <a:srgbClr val="394B51"/>
                          </a:solidFill>
                          <a:effectLst/>
                          <a:latin typeface="Arial (Body)"/>
                        </a:rPr>
                        <a:t>công</a:t>
                      </a:r>
                      <a:r>
                        <a:rPr lang="en-US" sz="1800" b="0" i="0" u="none" strike="noStrike">
                          <a:solidFill>
                            <a:srgbClr val="394B51"/>
                          </a:solidFill>
                          <a:effectLst/>
                          <a:latin typeface="Arial (Body)"/>
                        </a:rPr>
                        <a:t> </a:t>
                      </a:r>
                      <a:r>
                        <a:rPr lang="en-US" sz="1800" b="0" i="0" u="none" strike="noStrike" err="1">
                          <a:solidFill>
                            <a:srgbClr val="394B51"/>
                          </a:solidFill>
                          <a:effectLst/>
                          <a:latin typeface="Arial (Body)"/>
                        </a:rPr>
                        <a:t>việc</a:t>
                      </a:r>
                      <a:r>
                        <a:rPr lang="en-US" sz="1800" b="0" i="0" u="none" strike="noStrike">
                          <a:solidFill>
                            <a:srgbClr val="394B51"/>
                          </a:solidFill>
                          <a:effectLst/>
                          <a:latin typeface="Arial (Body)"/>
                        </a:rPr>
                        <a:t> </a:t>
                      </a:r>
                      <a:r>
                        <a:rPr lang="en-US" sz="1800" b="0" i="0" u="none" strike="noStrike" err="1">
                          <a:solidFill>
                            <a:srgbClr val="394B51"/>
                          </a:solidFill>
                          <a:effectLst/>
                          <a:latin typeface="Arial (Body)"/>
                        </a:rPr>
                        <a:t>bị</a:t>
                      </a:r>
                      <a:r>
                        <a:rPr lang="en-US" sz="1800" b="0" i="0" u="none" strike="noStrike">
                          <a:solidFill>
                            <a:srgbClr val="394B51"/>
                          </a:solidFill>
                          <a:effectLst/>
                          <a:latin typeface="Arial (Body)"/>
                        </a:rPr>
                        <a:t> </a:t>
                      </a:r>
                      <a:r>
                        <a:rPr lang="en-US" sz="1800" b="0" i="0" u="none" strike="noStrike" err="1">
                          <a:solidFill>
                            <a:srgbClr val="394B51"/>
                          </a:solidFill>
                          <a:effectLst/>
                          <a:latin typeface="Arial (Body)"/>
                        </a:rPr>
                        <a:t>đóng</a:t>
                      </a:r>
                      <a:r>
                        <a:rPr lang="en-US" sz="1800" b="0" i="0" u="none" strike="noStrike">
                          <a:solidFill>
                            <a:srgbClr val="394B51"/>
                          </a:solidFill>
                          <a:effectLst/>
                          <a:latin typeface="Arial (Body)"/>
                        </a:rPr>
                        <a:t> </a:t>
                      </a:r>
                      <a:r>
                        <a:rPr lang="en-US" sz="1800" b="0" i="0" u="none" strike="noStrike" err="1">
                          <a:solidFill>
                            <a:srgbClr val="394B51"/>
                          </a:solidFill>
                          <a:effectLst/>
                          <a:latin typeface="Arial (Body)"/>
                        </a:rPr>
                        <a:t>băng</a:t>
                      </a:r>
                      <a:r>
                        <a:rPr lang="en-US" sz="1800" b="0" i="0" u="none" strike="noStrike">
                          <a:solidFill>
                            <a:srgbClr val="394B51"/>
                          </a:solidFill>
                          <a:effectLst/>
                          <a:latin typeface="Arial (Body)"/>
                        </a:rPr>
                        <a:t> </a:t>
                      </a:r>
                      <a:r>
                        <a:rPr lang="en-US" sz="1800" b="0" i="0" u="none" strike="noStrike" err="1">
                          <a:solidFill>
                            <a:srgbClr val="394B51"/>
                          </a:solidFill>
                          <a:effectLst/>
                          <a:latin typeface="Arial (Body)"/>
                        </a:rPr>
                        <a:t>trong</a:t>
                      </a:r>
                      <a:r>
                        <a:rPr lang="en-US" sz="1800" b="0" i="0" u="none" strike="noStrike">
                          <a:solidFill>
                            <a:srgbClr val="394B51"/>
                          </a:solidFill>
                          <a:effectLst/>
                          <a:latin typeface="Arial (Body)"/>
                        </a:rPr>
                        <a:t> </a:t>
                      </a:r>
                      <a:r>
                        <a:rPr lang="en-US" sz="1800" b="0" i="0" u="none" strike="noStrike" err="1">
                          <a:solidFill>
                            <a:srgbClr val="394B51"/>
                          </a:solidFill>
                          <a:effectLst/>
                          <a:latin typeface="Arial (Body)"/>
                        </a:rPr>
                        <a:t>suốt</a:t>
                      </a:r>
                      <a:r>
                        <a:rPr lang="en-US" sz="1800" b="0" i="0" u="none" strike="noStrike">
                          <a:solidFill>
                            <a:srgbClr val="394B51"/>
                          </a:solidFill>
                          <a:effectLst/>
                          <a:latin typeface="Arial (Body)"/>
                        </a:rPr>
                        <a:t> Sprint.</a:t>
                      </a:r>
                      <a:endParaRPr lang="en-US" sz="1800">
                        <a:effectLst/>
                        <a:latin typeface="Arial (Body)"/>
                      </a:endParaRPr>
                    </a:p>
                  </a:txBody>
                  <a:tcPr marL="63500" marR="63500" marT="63500" marB="63500">
                    <a:solidFill>
                      <a:srgbClr val="FFFF00"/>
                    </a:solidFill>
                  </a:tcPr>
                </a:tc>
                <a:extLst>
                  <a:ext uri="{0D108BD9-81ED-4DB2-BD59-A6C34878D82A}">
                    <a16:rowId xmlns:a16="http://schemas.microsoft.com/office/drawing/2014/main" val="2954093188"/>
                  </a:ext>
                </a:extLst>
              </a:tr>
            </a:tbl>
          </a:graphicData>
        </a:graphic>
      </p:graphicFrame>
    </p:spTree>
    <p:extLst>
      <p:ext uri="{BB962C8B-B14F-4D97-AF65-F5344CB8AC3E}">
        <p14:creationId xmlns:p14="http://schemas.microsoft.com/office/powerpoint/2010/main" val="2891842407"/>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2" name="TextBox 1">
            <a:extLst>
              <a:ext uri="{FF2B5EF4-FFF2-40B4-BE49-F238E27FC236}">
                <a16:creationId xmlns:a16="http://schemas.microsoft.com/office/drawing/2014/main" id="{9ABD9FF8-82E2-EEDC-0DED-BC4FE18B15D6}"/>
              </a:ext>
            </a:extLst>
          </p:cNvPr>
          <p:cNvSpPr txBox="1"/>
          <p:nvPr/>
        </p:nvSpPr>
        <p:spPr>
          <a:xfrm>
            <a:off x="563336" y="310243"/>
            <a:ext cx="8017328" cy="400110"/>
          </a:xfrm>
          <a:prstGeom prst="rect">
            <a:avLst/>
          </a:prstGeom>
          <a:noFill/>
        </p:spPr>
        <p:txBody>
          <a:bodyPr wrap="square" rtlCol="0">
            <a:spAutoFit/>
          </a:bodyPr>
          <a:lstStyle/>
          <a:p>
            <a:pPr algn="ctr"/>
            <a:r>
              <a:rPr lang="en-US" sz="2000" b="1" dirty="0">
                <a:effectLst/>
                <a:latin typeface="+mj-lt"/>
                <a:ea typeface="Times New Roman" panose="02020603050405020304" pitchFamily="18" charset="0"/>
                <a:cs typeface="Aptos" panose="020B0004020202020204" pitchFamily="34" charset="0"/>
              </a:rPr>
              <a:t>So </a:t>
            </a:r>
            <a:r>
              <a:rPr lang="en-US" sz="2000" b="1" dirty="0" err="1">
                <a:effectLst/>
                <a:latin typeface="+mj-lt"/>
                <a:ea typeface="Times New Roman" panose="02020603050405020304" pitchFamily="18" charset="0"/>
                <a:cs typeface="Aptos" panose="020B0004020202020204" pitchFamily="34" charset="0"/>
              </a:rPr>
              <a:t>sánh</a:t>
            </a:r>
            <a:r>
              <a:rPr lang="en-US" sz="2000" b="1" dirty="0">
                <a:effectLst/>
                <a:latin typeface="+mj-lt"/>
                <a:ea typeface="Times New Roman" panose="02020603050405020304" pitchFamily="18" charset="0"/>
                <a:cs typeface="Aptos" panose="020B0004020202020204" pitchFamily="34" charset="0"/>
              </a:rPr>
              <a:t> Kanban </a:t>
            </a:r>
            <a:r>
              <a:rPr lang="en-US" sz="2000" b="1" dirty="0" err="1">
                <a:effectLst/>
                <a:latin typeface="+mj-lt"/>
                <a:ea typeface="Times New Roman" panose="02020603050405020304" pitchFamily="18" charset="0"/>
                <a:cs typeface="Aptos" panose="020B0004020202020204" pitchFamily="34" charset="0"/>
              </a:rPr>
              <a:t>và</a:t>
            </a:r>
            <a:r>
              <a:rPr lang="en-US" sz="2000" b="1" dirty="0">
                <a:effectLst/>
                <a:latin typeface="+mj-lt"/>
                <a:ea typeface="Times New Roman" panose="02020603050405020304" pitchFamily="18" charset="0"/>
                <a:cs typeface="Aptos" panose="020B0004020202020204" pitchFamily="34" charset="0"/>
              </a:rPr>
              <a:t> Scrum</a:t>
            </a:r>
            <a:endParaRPr lang="en-US" sz="2000" b="1" dirty="0">
              <a:latin typeface="+mj-lt"/>
            </a:endParaRPr>
          </a:p>
        </p:txBody>
      </p:sp>
      <p:graphicFrame>
        <p:nvGraphicFramePr>
          <p:cNvPr id="4" name="Table 3">
            <a:extLst>
              <a:ext uri="{FF2B5EF4-FFF2-40B4-BE49-F238E27FC236}">
                <a16:creationId xmlns:a16="http://schemas.microsoft.com/office/drawing/2014/main" id="{DF8A6FF8-5F26-4D73-5CB7-C0907545930B}"/>
              </a:ext>
            </a:extLst>
          </p:cNvPr>
          <p:cNvGraphicFramePr>
            <a:graphicFrameLocks noGrp="1"/>
          </p:cNvGraphicFramePr>
          <p:nvPr>
            <p:extLst>
              <p:ext uri="{D42A27DB-BD31-4B8C-83A1-F6EECF244321}">
                <p14:modId xmlns:p14="http://schemas.microsoft.com/office/powerpoint/2010/main" val="2908941313"/>
              </p:ext>
            </p:extLst>
          </p:nvPr>
        </p:nvGraphicFramePr>
        <p:xfrm>
          <a:off x="995424" y="1064872"/>
          <a:ext cx="8017327" cy="4081979"/>
        </p:xfrm>
        <a:graphic>
          <a:graphicData uri="http://schemas.openxmlformats.org/drawingml/2006/table">
            <a:tbl>
              <a:tblPr firstRow="1" bandRow="1">
                <a:tableStyleId>{9CD4076F-96DD-4DE7-82BB-9618CF2FBEE7}</a:tableStyleId>
              </a:tblPr>
              <a:tblGrid>
                <a:gridCol w="1958194">
                  <a:extLst>
                    <a:ext uri="{9D8B030D-6E8A-4147-A177-3AD203B41FA5}">
                      <a16:colId xmlns:a16="http://schemas.microsoft.com/office/drawing/2014/main" val="3554255377"/>
                    </a:ext>
                  </a:extLst>
                </a:gridCol>
                <a:gridCol w="2650831">
                  <a:extLst>
                    <a:ext uri="{9D8B030D-6E8A-4147-A177-3AD203B41FA5}">
                      <a16:colId xmlns:a16="http://schemas.microsoft.com/office/drawing/2014/main" val="1733947226"/>
                    </a:ext>
                  </a:extLst>
                </a:gridCol>
                <a:gridCol w="3408302">
                  <a:extLst>
                    <a:ext uri="{9D8B030D-6E8A-4147-A177-3AD203B41FA5}">
                      <a16:colId xmlns:a16="http://schemas.microsoft.com/office/drawing/2014/main" val="1127433628"/>
                    </a:ext>
                  </a:extLst>
                </a:gridCol>
              </a:tblGrid>
              <a:tr h="409139">
                <a:tc>
                  <a:txBody>
                    <a:bodyPr/>
                    <a:lstStyle/>
                    <a:p>
                      <a:pPr algn="ctr" fontAlgn="b"/>
                      <a:r>
                        <a:rPr lang="en-US" sz="1800" b="1" err="1">
                          <a:effectLst/>
                        </a:rPr>
                        <a:t>Điểm</a:t>
                      </a:r>
                      <a:r>
                        <a:rPr lang="en-US" sz="1800" b="1">
                          <a:effectLst/>
                        </a:rPr>
                        <a:t> </a:t>
                      </a:r>
                      <a:r>
                        <a:rPr lang="en-US" sz="1800" b="1" err="1">
                          <a:effectLst/>
                        </a:rPr>
                        <a:t>khác</a:t>
                      </a:r>
                      <a:r>
                        <a:rPr lang="en-US" sz="1800" b="1">
                          <a:effectLst/>
                        </a:rPr>
                        <a:t> </a:t>
                      </a:r>
                      <a:r>
                        <a:rPr lang="en-US" sz="1800" b="1" err="1">
                          <a:effectLst/>
                        </a:rPr>
                        <a:t>biệt</a:t>
                      </a:r>
                      <a:endParaRPr lang="en-US" sz="1800" b="1">
                        <a:effectLst/>
                      </a:endParaRPr>
                    </a:p>
                  </a:txBody>
                  <a:tcPr anchor="b">
                    <a:solidFill>
                      <a:srgbClr val="FFC000"/>
                    </a:solidFill>
                  </a:tcPr>
                </a:tc>
                <a:tc>
                  <a:txBody>
                    <a:bodyPr/>
                    <a:lstStyle/>
                    <a:p>
                      <a:pPr algn="ctr" fontAlgn="b"/>
                      <a:r>
                        <a:rPr lang="en-US" sz="1800" b="1" dirty="0">
                          <a:effectLst/>
                        </a:rPr>
                        <a:t>Kanban</a:t>
                      </a:r>
                    </a:p>
                  </a:txBody>
                  <a:tcPr anchor="b">
                    <a:solidFill>
                      <a:srgbClr val="FFC000"/>
                    </a:solidFill>
                  </a:tcPr>
                </a:tc>
                <a:tc>
                  <a:txBody>
                    <a:bodyPr/>
                    <a:lstStyle/>
                    <a:p>
                      <a:pPr algn="ctr" fontAlgn="b"/>
                      <a:r>
                        <a:rPr lang="en-US" sz="1800" b="1" dirty="0">
                          <a:effectLst/>
                        </a:rPr>
                        <a:t>Scrum</a:t>
                      </a:r>
                    </a:p>
                  </a:txBody>
                  <a:tcPr anchor="b">
                    <a:solidFill>
                      <a:srgbClr val="FFC000"/>
                    </a:solidFill>
                  </a:tcPr>
                </a:tc>
                <a:extLst>
                  <a:ext uri="{0D108BD9-81ED-4DB2-BD59-A6C34878D82A}">
                    <a16:rowId xmlns:a16="http://schemas.microsoft.com/office/drawing/2014/main" val="815658975"/>
                  </a:ext>
                </a:extLst>
              </a:tr>
              <a:tr h="1170060">
                <a:tc>
                  <a:txBody>
                    <a:bodyPr/>
                    <a:lstStyle/>
                    <a:p>
                      <a:pPr marL="457200" algn="l" rtl="0" fontAlgn="t">
                        <a:spcBef>
                          <a:spcPts val="700"/>
                        </a:spcBef>
                        <a:spcAft>
                          <a:spcPts val="700"/>
                        </a:spcAft>
                      </a:pPr>
                      <a:r>
                        <a:rPr lang="en-US" sz="1800" b="0" i="1" u="none" strike="noStrike" err="1">
                          <a:solidFill>
                            <a:srgbClr val="394B51"/>
                          </a:solidFill>
                          <a:effectLst/>
                          <a:latin typeface="Arial (Body)"/>
                        </a:rPr>
                        <a:t>Lịch</a:t>
                      </a:r>
                      <a:r>
                        <a:rPr lang="en-US" sz="1800" b="0" i="1" u="none" strike="noStrike">
                          <a:solidFill>
                            <a:srgbClr val="394B51"/>
                          </a:solidFill>
                          <a:effectLst/>
                          <a:latin typeface="Arial (Body)"/>
                        </a:rPr>
                        <a:t> </a:t>
                      </a:r>
                      <a:r>
                        <a:rPr lang="en-US" sz="1800" b="0" i="1" u="none" strike="noStrike" err="1">
                          <a:solidFill>
                            <a:srgbClr val="394B51"/>
                          </a:solidFill>
                          <a:effectLst/>
                          <a:latin typeface="Arial (Body)"/>
                        </a:rPr>
                        <a:t>trình</a:t>
                      </a:r>
                      <a:endParaRPr lang="en-US" sz="1800" i="1">
                        <a:effectLst/>
                        <a:latin typeface="Arial (Body)"/>
                      </a:endParaRPr>
                    </a:p>
                  </a:txBody>
                  <a:tcPr marL="63500" marR="63500" marT="63500" marB="63500"/>
                </a:tc>
                <a:tc>
                  <a:txBody>
                    <a:bodyPr/>
                    <a:lstStyle/>
                    <a:p>
                      <a:pPr marL="457200" algn="l" rtl="0" fontAlgn="t">
                        <a:spcBef>
                          <a:spcPts val="700"/>
                        </a:spcBef>
                        <a:spcAft>
                          <a:spcPts val="700"/>
                        </a:spcAft>
                      </a:pPr>
                      <a:r>
                        <a:rPr lang="vi-VN" sz="1800" b="0" i="0" u="none" strike="noStrike">
                          <a:solidFill>
                            <a:srgbClr val="394B51"/>
                          </a:solidFill>
                          <a:effectLst/>
                          <a:latin typeface="Arial (Body)"/>
                        </a:rPr>
                        <a:t>Không có lịch trình cố định, công việc được thực hiện theo yêu cầu.</a:t>
                      </a:r>
                      <a:endParaRPr lang="vi-VN" sz="1800">
                        <a:effectLst/>
                        <a:latin typeface="Arial (Body)"/>
                      </a:endParaRPr>
                    </a:p>
                  </a:txBody>
                  <a:tcPr marL="63500" marR="63500" marT="63500" marB="63500"/>
                </a:tc>
                <a:tc>
                  <a:txBody>
                    <a:bodyPr/>
                    <a:lstStyle/>
                    <a:p>
                      <a:pPr marL="457200" algn="l" rtl="0" fontAlgn="t">
                        <a:spcBef>
                          <a:spcPts val="700"/>
                        </a:spcBef>
                        <a:spcAft>
                          <a:spcPts val="700"/>
                        </a:spcAft>
                      </a:pPr>
                      <a:r>
                        <a:rPr lang="vi-VN" sz="1800" b="0" i="0" u="none" strike="noStrike">
                          <a:solidFill>
                            <a:srgbClr val="394B51"/>
                          </a:solidFill>
                          <a:effectLst/>
                          <a:latin typeface="Arial (Body)"/>
                        </a:rPr>
                        <a:t>Các công việc được lên lịch trong suốt Sprint.</a:t>
                      </a:r>
                      <a:endParaRPr lang="vi-VN" sz="1800">
                        <a:effectLst/>
                        <a:latin typeface="Arial (Body)"/>
                      </a:endParaRPr>
                    </a:p>
                  </a:txBody>
                  <a:tcPr marL="63500" marR="63500" marT="63500" marB="63500"/>
                </a:tc>
                <a:extLst>
                  <a:ext uri="{0D108BD9-81ED-4DB2-BD59-A6C34878D82A}">
                    <a16:rowId xmlns:a16="http://schemas.microsoft.com/office/drawing/2014/main" val="762923472"/>
                  </a:ext>
                </a:extLst>
              </a:tr>
              <a:tr h="1170060">
                <a:tc>
                  <a:txBody>
                    <a:bodyPr/>
                    <a:lstStyle/>
                    <a:p>
                      <a:pPr marL="457200" algn="l" rtl="0" fontAlgn="t">
                        <a:spcBef>
                          <a:spcPts val="700"/>
                        </a:spcBef>
                        <a:spcAft>
                          <a:spcPts val="700"/>
                        </a:spcAft>
                      </a:pPr>
                      <a:r>
                        <a:rPr lang="en-US" sz="1800" b="0" i="1" u="none" strike="noStrike" err="1">
                          <a:solidFill>
                            <a:srgbClr val="394B51"/>
                          </a:solidFill>
                          <a:effectLst/>
                          <a:latin typeface="Arial (Body)"/>
                        </a:rPr>
                        <a:t>Thay</a:t>
                      </a:r>
                      <a:r>
                        <a:rPr lang="en-US" sz="1800" b="0" i="1" u="none" strike="noStrike">
                          <a:solidFill>
                            <a:srgbClr val="394B51"/>
                          </a:solidFill>
                          <a:effectLst/>
                          <a:latin typeface="Arial (Body)"/>
                        </a:rPr>
                        <a:t> </a:t>
                      </a:r>
                      <a:r>
                        <a:rPr lang="en-US" sz="1800" b="0" i="1" u="none" strike="noStrike" err="1">
                          <a:solidFill>
                            <a:srgbClr val="394B51"/>
                          </a:solidFill>
                          <a:effectLst/>
                          <a:latin typeface="Arial (Body)"/>
                        </a:rPr>
                        <a:t>đổi</a:t>
                      </a:r>
                      <a:r>
                        <a:rPr lang="en-US" sz="1800" b="0" i="1" u="none" strike="noStrike">
                          <a:solidFill>
                            <a:srgbClr val="394B51"/>
                          </a:solidFill>
                          <a:effectLst/>
                          <a:latin typeface="Arial (Body)"/>
                        </a:rPr>
                        <a:t> </a:t>
                      </a:r>
                      <a:r>
                        <a:rPr lang="en-US" sz="1800" b="0" i="1" u="none" strike="noStrike" err="1">
                          <a:solidFill>
                            <a:srgbClr val="394B51"/>
                          </a:solidFill>
                          <a:effectLst/>
                          <a:latin typeface="Arial (Body)"/>
                        </a:rPr>
                        <a:t>phạm</a:t>
                      </a:r>
                      <a:r>
                        <a:rPr lang="en-US" sz="1800" b="0" i="1" u="none" strike="noStrike">
                          <a:solidFill>
                            <a:srgbClr val="394B51"/>
                          </a:solidFill>
                          <a:effectLst/>
                          <a:latin typeface="Arial (Body)"/>
                        </a:rPr>
                        <a:t> vi</a:t>
                      </a:r>
                      <a:endParaRPr lang="en-US" sz="1800" i="1">
                        <a:effectLst/>
                        <a:latin typeface="Arial (Body)"/>
                      </a:endParaRPr>
                    </a:p>
                  </a:txBody>
                  <a:tcPr marL="63500" marR="63500" marT="63500" marB="63500">
                    <a:solidFill>
                      <a:srgbClr val="FFFF00"/>
                    </a:solidFill>
                  </a:tcPr>
                </a:tc>
                <a:tc>
                  <a:txBody>
                    <a:bodyPr/>
                    <a:lstStyle/>
                    <a:p>
                      <a:pPr marL="457200" algn="l" rtl="0" fontAlgn="t">
                        <a:spcBef>
                          <a:spcPts val="700"/>
                        </a:spcBef>
                        <a:spcAft>
                          <a:spcPts val="700"/>
                        </a:spcAft>
                      </a:pPr>
                      <a:r>
                        <a:rPr lang="vi-VN" sz="1800" b="0" i="0" u="none" strike="noStrike">
                          <a:solidFill>
                            <a:srgbClr val="394B51"/>
                          </a:solidFill>
                          <a:effectLst/>
                          <a:latin typeface="Arial (Body)"/>
                        </a:rPr>
                        <a:t>Thường xuyên và có thể được thực hiện bất cứ lúc nào.</a:t>
                      </a:r>
                      <a:endParaRPr lang="vi-VN" sz="1800">
                        <a:effectLst/>
                        <a:latin typeface="Arial (Body)"/>
                      </a:endParaRPr>
                    </a:p>
                  </a:txBody>
                  <a:tcPr marL="63500" marR="63500" marT="63500" marB="63500">
                    <a:solidFill>
                      <a:srgbClr val="FFFF00"/>
                    </a:solidFill>
                  </a:tcPr>
                </a:tc>
                <a:tc>
                  <a:txBody>
                    <a:bodyPr/>
                    <a:lstStyle/>
                    <a:p>
                      <a:pPr marL="457200" algn="l" rtl="0" fontAlgn="t">
                        <a:spcBef>
                          <a:spcPts val="700"/>
                        </a:spcBef>
                        <a:spcAft>
                          <a:spcPts val="700"/>
                        </a:spcAft>
                      </a:pPr>
                      <a:r>
                        <a:rPr lang="vi-VN" sz="1800" b="0" i="0" u="none" strike="noStrike">
                          <a:solidFill>
                            <a:srgbClr val="394B51"/>
                          </a:solidFill>
                          <a:effectLst/>
                          <a:latin typeface="Arial (Body)"/>
                        </a:rPr>
                        <a:t>Thay đổi phạm vi không được khuyến khích và chỉ được thực hiện trong trường hợp cần thiết.</a:t>
                      </a:r>
                      <a:endParaRPr lang="vi-VN" sz="1800">
                        <a:effectLst/>
                        <a:latin typeface="Arial (Body)"/>
                      </a:endParaRPr>
                    </a:p>
                  </a:txBody>
                  <a:tcPr marL="63500" marR="63500" marT="63500" marB="63500">
                    <a:solidFill>
                      <a:srgbClr val="FFFF00"/>
                    </a:solidFill>
                  </a:tcPr>
                </a:tc>
                <a:extLst>
                  <a:ext uri="{0D108BD9-81ED-4DB2-BD59-A6C34878D82A}">
                    <a16:rowId xmlns:a16="http://schemas.microsoft.com/office/drawing/2014/main" val="3582031532"/>
                  </a:ext>
                </a:extLst>
              </a:tr>
              <a:tr h="769059">
                <a:tc>
                  <a:txBody>
                    <a:bodyPr/>
                    <a:lstStyle/>
                    <a:p>
                      <a:pPr marL="457200" algn="l" rtl="0" fontAlgn="t">
                        <a:spcBef>
                          <a:spcPts val="700"/>
                        </a:spcBef>
                        <a:spcAft>
                          <a:spcPts val="700"/>
                        </a:spcAft>
                      </a:pPr>
                      <a:r>
                        <a:rPr lang="en-US" sz="1800" b="0" i="1" u="none" strike="noStrike" err="1">
                          <a:solidFill>
                            <a:srgbClr val="394B51"/>
                          </a:solidFill>
                          <a:effectLst/>
                          <a:latin typeface="Arial (Body)"/>
                        </a:rPr>
                        <a:t>Cuộc</a:t>
                      </a:r>
                      <a:r>
                        <a:rPr lang="en-US" sz="1800" b="0" i="1" u="none" strike="noStrike">
                          <a:solidFill>
                            <a:srgbClr val="394B51"/>
                          </a:solidFill>
                          <a:effectLst/>
                          <a:latin typeface="Arial (Body)"/>
                        </a:rPr>
                        <a:t> </a:t>
                      </a:r>
                      <a:r>
                        <a:rPr lang="en-US" sz="1800" b="0" i="1" u="none" strike="noStrike" err="1">
                          <a:solidFill>
                            <a:srgbClr val="394B51"/>
                          </a:solidFill>
                          <a:effectLst/>
                          <a:latin typeface="Arial (Body)"/>
                        </a:rPr>
                        <a:t>họp</a:t>
                      </a:r>
                      <a:endParaRPr lang="en-US" sz="1800" i="1">
                        <a:effectLst/>
                        <a:latin typeface="Arial (Body)"/>
                      </a:endParaRPr>
                    </a:p>
                  </a:txBody>
                  <a:tcPr marL="63500" marR="63500" marT="63500" marB="63500"/>
                </a:tc>
                <a:tc>
                  <a:txBody>
                    <a:bodyPr/>
                    <a:lstStyle/>
                    <a:p>
                      <a:pPr marL="457200" algn="l" rtl="0" fontAlgn="t">
                        <a:spcBef>
                          <a:spcPts val="700"/>
                        </a:spcBef>
                        <a:spcAft>
                          <a:spcPts val="700"/>
                        </a:spcAft>
                      </a:pPr>
                      <a:r>
                        <a:rPr lang="en-US" sz="1800" b="0" i="0" u="none" strike="noStrike" err="1">
                          <a:solidFill>
                            <a:srgbClr val="394B51"/>
                          </a:solidFill>
                          <a:effectLst/>
                          <a:latin typeface="Arial (Body)"/>
                        </a:rPr>
                        <a:t>Không</a:t>
                      </a:r>
                      <a:r>
                        <a:rPr lang="en-US" sz="1800" b="0" i="0" u="none" strike="noStrike">
                          <a:solidFill>
                            <a:srgbClr val="394B51"/>
                          </a:solidFill>
                          <a:effectLst/>
                          <a:latin typeface="Arial (Body)"/>
                        </a:rPr>
                        <a:t> </a:t>
                      </a:r>
                      <a:r>
                        <a:rPr lang="en-US" sz="1800" b="0" i="0" u="none" strike="noStrike" err="1">
                          <a:solidFill>
                            <a:srgbClr val="394B51"/>
                          </a:solidFill>
                          <a:effectLst/>
                          <a:latin typeface="Arial (Body)"/>
                        </a:rPr>
                        <a:t>có</a:t>
                      </a:r>
                      <a:r>
                        <a:rPr lang="en-US" sz="1800" b="0" i="0" u="none" strike="noStrike">
                          <a:solidFill>
                            <a:srgbClr val="394B51"/>
                          </a:solidFill>
                          <a:effectLst/>
                          <a:latin typeface="Arial (Body)"/>
                        </a:rPr>
                        <a:t> </a:t>
                      </a:r>
                      <a:r>
                        <a:rPr lang="en-US" sz="1800" b="0" i="0" u="none" strike="noStrike" err="1">
                          <a:solidFill>
                            <a:srgbClr val="394B51"/>
                          </a:solidFill>
                          <a:effectLst/>
                          <a:latin typeface="Arial (Body)"/>
                        </a:rPr>
                        <a:t>họp</a:t>
                      </a:r>
                      <a:r>
                        <a:rPr lang="en-US" sz="1800" b="0" i="0" u="none" strike="noStrike">
                          <a:solidFill>
                            <a:srgbClr val="394B51"/>
                          </a:solidFill>
                          <a:effectLst/>
                          <a:latin typeface="Arial (Body)"/>
                        </a:rPr>
                        <a:t> </a:t>
                      </a:r>
                      <a:r>
                        <a:rPr lang="en-US" sz="1800" b="0" i="0" u="none" strike="noStrike" err="1">
                          <a:solidFill>
                            <a:srgbClr val="394B51"/>
                          </a:solidFill>
                          <a:effectLst/>
                          <a:latin typeface="Arial (Body)"/>
                        </a:rPr>
                        <a:t>định</a:t>
                      </a:r>
                      <a:r>
                        <a:rPr lang="en-US" sz="1800" b="0" i="0" u="none" strike="noStrike">
                          <a:solidFill>
                            <a:srgbClr val="394B51"/>
                          </a:solidFill>
                          <a:effectLst/>
                          <a:latin typeface="Arial (Body)"/>
                        </a:rPr>
                        <a:t> </a:t>
                      </a:r>
                      <a:r>
                        <a:rPr lang="en-US" sz="1800" b="0" i="0" u="none" strike="noStrike" err="1">
                          <a:solidFill>
                            <a:srgbClr val="394B51"/>
                          </a:solidFill>
                          <a:effectLst/>
                          <a:latin typeface="Arial (Body)"/>
                        </a:rPr>
                        <a:t>kỳ</a:t>
                      </a:r>
                      <a:r>
                        <a:rPr lang="en-US" sz="1800" b="0" i="0" u="none" strike="noStrike">
                          <a:solidFill>
                            <a:srgbClr val="394B51"/>
                          </a:solidFill>
                          <a:effectLst/>
                          <a:latin typeface="Arial (Body)"/>
                        </a:rPr>
                        <a:t> </a:t>
                      </a:r>
                      <a:r>
                        <a:rPr lang="en-US" sz="1800" b="0" i="0" u="none" strike="noStrike" err="1">
                          <a:solidFill>
                            <a:srgbClr val="394B51"/>
                          </a:solidFill>
                          <a:effectLst/>
                          <a:latin typeface="Arial (Body)"/>
                        </a:rPr>
                        <a:t>bắt</a:t>
                      </a:r>
                      <a:r>
                        <a:rPr lang="en-US" sz="1800" b="0" i="0" u="none" strike="noStrike">
                          <a:solidFill>
                            <a:srgbClr val="394B51"/>
                          </a:solidFill>
                          <a:effectLst/>
                          <a:latin typeface="Arial (Body)"/>
                        </a:rPr>
                        <a:t> </a:t>
                      </a:r>
                      <a:r>
                        <a:rPr lang="en-US" sz="1800" b="0" i="0" u="none" strike="noStrike" err="1">
                          <a:solidFill>
                            <a:srgbClr val="394B51"/>
                          </a:solidFill>
                          <a:effectLst/>
                          <a:latin typeface="Arial (Body)"/>
                        </a:rPr>
                        <a:t>buộc</a:t>
                      </a:r>
                      <a:r>
                        <a:rPr lang="en-US" sz="1800" b="0" i="0" u="none" strike="noStrike">
                          <a:solidFill>
                            <a:srgbClr val="394B51"/>
                          </a:solidFill>
                          <a:effectLst/>
                          <a:latin typeface="Arial (Body)"/>
                        </a:rPr>
                        <a:t>.</a:t>
                      </a:r>
                      <a:endParaRPr lang="en-US" sz="1800">
                        <a:effectLst/>
                        <a:latin typeface="Arial (Body)"/>
                      </a:endParaRPr>
                    </a:p>
                  </a:txBody>
                  <a:tcPr marL="63500" marR="63500" marT="63500" marB="63500"/>
                </a:tc>
                <a:tc>
                  <a:txBody>
                    <a:bodyPr/>
                    <a:lstStyle/>
                    <a:p>
                      <a:pPr marL="457200" algn="l" rtl="0" fontAlgn="t">
                        <a:spcBef>
                          <a:spcPts val="700"/>
                        </a:spcBef>
                        <a:spcAft>
                          <a:spcPts val="700"/>
                        </a:spcAft>
                      </a:pPr>
                      <a:r>
                        <a:rPr lang="en-US" sz="1800" b="0" i="0" u="none" strike="noStrike" dirty="0" err="1">
                          <a:solidFill>
                            <a:srgbClr val="394B51"/>
                          </a:solidFill>
                          <a:effectLst/>
                          <a:latin typeface="Arial (Body)"/>
                        </a:rPr>
                        <a:t>Các</a:t>
                      </a:r>
                      <a:r>
                        <a:rPr lang="en-US" sz="1800" b="0" i="0" u="none" strike="noStrike" dirty="0">
                          <a:solidFill>
                            <a:srgbClr val="394B51"/>
                          </a:solidFill>
                          <a:effectLst/>
                          <a:latin typeface="Arial (Body)"/>
                        </a:rPr>
                        <a:t> </a:t>
                      </a:r>
                      <a:r>
                        <a:rPr lang="en-US" sz="1800" b="0" i="0" u="none" strike="noStrike" dirty="0" err="1">
                          <a:solidFill>
                            <a:srgbClr val="394B51"/>
                          </a:solidFill>
                          <a:effectLst/>
                          <a:latin typeface="Arial (Body)"/>
                        </a:rPr>
                        <a:t>họp</a:t>
                      </a:r>
                      <a:r>
                        <a:rPr lang="en-US" sz="1800" b="0" i="0" u="none" strike="noStrike" dirty="0">
                          <a:solidFill>
                            <a:srgbClr val="394B51"/>
                          </a:solidFill>
                          <a:effectLst/>
                          <a:latin typeface="Arial (Body)"/>
                        </a:rPr>
                        <a:t> Sprint </a:t>
                      </a:r>
                      <a:r>
                        <a:rPr lang="en-US" sz="1800" b="0" i="0" u="none" strike="noStrike" dirty="0" err="1">
                          <a:solidFill>
                            <a:srgbClr val="394B51"/>
                          </a:solidFill>
                          <a:effectLst/>
                          <a:latin typeface="Arial (Body)"/>
                        </a:rPr>
                        <a:t>định</a:t>
                      </a:r>
                      <a:r>
                        <a:rPr lang="en-US" sz="1800" b="0" i="0" u="none" strike="noStrike" dirty="0">
                          <a:solidFill>
                            <a:srgbClr val="394B51"/>
                          </a:solidFill>
                          <a:effectLst/>
                          <a:latin typeface="Arial (Body)"/>
                        </a:rPr>
                        <a:t> </a:t>
                      </a:r>
                      <a:r>
                        <a:rPr lang="en-US" sz="1800" b="0" i="0" u="none" strike="noStrike" dirty="0" err="1">
                          <a:solidFill>
                            <a:srgbClr val="394B51"/>
                          </a:solidFill>
                          <a:effectLst/>
                          <a:latin typeface="Arial (Body)"/>
                        </a:rPr>
                        <a:t>kỳ</a:t>
                      </a:r>
                      <a:r>
                        <a:rPr lang="en-US" sz="1800" b="0" i="0" u="none" strike="noStrike" dirty="0">
                          <a:solidFill>
                            <a:srgbClr val="394B51"/>
                          </a:solidFill>
                          <a:effectLst/>
                          <a:latin typeface="Arial (Body)"/>
                        </a:rPr>
                        <a:t> bao </a:t>
                      </a:r>
                      <a:r>
                        <a:rPr lang="en-US" sz="1800" b="0" i="0" u="none" strike="noStrike" dirty="0" err="1">
                          <a:solidFill>
                            <a:srgbClr val="394B51"/>
                          </a:solidFill>
                          <a:effectLst/>
                          <a:latin typeface="Arial (Body)"/>
                        </a:rPr>
                        <a:t>gồm</a:t>
                      </a:r>
                      <a:r>
                        <a:rPr lang="en-US" sz="1800" b="0" i="0" u="none" strike="noStrike" dirty="0">
                          <a:solidFill>
                            <a:srgbClr val="394B51"/>
                          </a:solidFill>
                          <a:effectLst/>
                          <a:latin typeface="Arial (Body)"/>
                        </a:rPr>
                        <a:t>: Sprint Planning, Daily Scrum, Sprint Review </a:t>
                      </a:r>
                      <a:r>
                        <a:rPr lang="en-US" sz="1800" b="0" i="0" u="none" strike="noStrike" dirty="0" err="1">
                          <a:solidFill>
                            <a:srgbClr val="394B51"/>
                          </a:solidFill>
                          <a:effectLst/>
                          <a:latin typeface="Arial (Body)"/>
                        </a:rPr>
                        <a:t>và</a:t>
                      </a:r>
                      <a:r>
                        <a:rPr lang="en-US" sz="1800" b="0" i="0" u="none" strike="noStrike" dirty="0">
                          <a:solidFill>
                            <a:srgbClr val="394B51"/>
                          </a:solidFill>
                          <a:effectLst/>
                          <a:latin typeface="Arial (Body)"/>
                        </a:rPr>
                        <a:t> Sprint Retrospective.</a:t>
                      </a:r>
                      <a:endParaRPr lang="en-US" sz="1800" dirty="0">
                        <a:effectLst/>
                        <a:latin typeface="Arial (Body)"/>
                      </a:endParaRPr>
                    </a:p>
                  </a:txBody>
                  <a:tcPr marL="63500" marR="63500" marT="63500" marB="63500"/>
                </a:tc>
                <a:extLst>
                  <a:ext uri="{0D108BD9-81ED-4DB2-BD59-A6C34878D82A}">
                    <a16:rowId xmlns:a16="http://schemas.microsoft.com/office/drawing/2014/main" val="2831259264"/>
                  </a:ext>
                </a:extLst>
              </a:tr>
            </a:tbl>
          </a:graphicData>
        </a:graphic>
      </p:graphicFrame>
    </p:spTree>
    <p:extLst>
      <p:ext uri="{BB962C8B-B14F-4D97-AF65-F5344CB8AC3E}">
        <p14:creationId xmlns:p14="http://schemas.microsoft.com/office/powerpoint/2010/main" val="835726768"/>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27" name="Title 26">
            <a:extLst>
              <a:ext uri="{FF2B5EF4-FFF2-40B4-BE49-F238E27FC236}">
                <a16:creationId xmlns:a16="http://schemas.microsoft.com/office/drawing/2014/main" id="{759EEE8F-71C4-6502-498C-0DA9BD9B88C2}"/>
              </a:ext>
            </a:extLst>
          </p:cNvPr>
          <p:cNvSpPr>
            <a:spLocks noGrp="1"/>
          </p:cNvSpPr>
          <p:nvPr>
            <p:ph type="title"/>
          </p:nvPr>
        </p:nvSpPr>
        <p:spPr>
          <a:xfrm>
            <a:off x="954824" y="1873483"/>
            <a:ext cx="2336400" cy="288000"/>
          </a:xfrm>
        </p:spPr>
        <p:txBody>
          <a:bodyPr/>
          <a:lstStyle/>
          <a:p>
            <a:pPr algn="ctr"/>
            <a:r>
              <a:rPr lang="en-US" sz="1800">
                <a:effectLst/>
                <a:latin typeface="Arial (Body)"/>
                <a:ea typeface="Times New Roman" panose="02020603050405020304" pitchFamily="18" charset="0"/>
              </a:rPr>
              <a:t>20522165</a:t>
            </a:r>
            <a:endParaRPr lang="en-US" sz="1800">
              <a:latin typeface="Arial (Body)"/>
            </a:endParaRPr>
          </a:p>
        </p:txBody>
      </p:sp>
      <p:sp>
        <p:nvSpPr>
          <p:cNvPr id="28" name="Subtitle 27">
            <a:extLst>
              <a:ext uri="{FF2B5EF4-FFF2-40B4-BE49-F238E27FC236}">
                <a16:creationId xmlns:a16="http://schemas.microsoft.com/office/drawing/2014/main" id="{50983346-5D30-7DB5-996F-8433E321CBA9}"/>
              </a:ext>
            </a:extLst>
          </p:cNvPr>
          <p:cNvSpPr>
            <a:spLocks noGrp="1"/>
          </p:cNvSpPr>
          <p:nvPr>
            <p:ph type="subTitle" idx="1"/>
          </p:nvPr>
        </p:nvSpPr>
        <p:spPr>
          <a:xfrm>
            <a:off x="573786" y="2103688"/>
            <a:ext cx="2789810" cy="591799"/>
          </a:xfrm>
        </p:spPr>
        <p:txBody>
          <a:bodyPr/>
          <a:lstStyle/>
          <a:p>
            <a:pPr algn="ctr"/>
            <a:r>
              <a:rPr lang="en-US" sz="1800" err="1">
                <a:effectLst/>
                <a:latin typeface="+mn-lt"/>
                <a:ea typeface="Times New Roman" panose="02020603050405020304" pitchFamily="18" charset="0"/>
              </a:rPr>
              <a:t>Nguyễn</a:t>
            </a:r>
            <a:r>
              <a:rPr lang="en-US" sz="1800">
                <a:effectLst/>
                <a:latin typeface="+mn-lt"/>
                <a:ea typeface="Times New Roman" panose="02020603050405020304" pitchFamily="18" charset="0"/>
              </a:rPr>
              <a:t> </a:t>
            </a:r>
            <a:r>
              <a:rPr lang="en-US" sz="1800" err="1">
                <a:effectLst/>
                <a:latin typeface="+mn-lt"/>
                <a:ea typeface="Times New Roman" panose="02020603050405020304" pitchFamily="18" charset="0"/>
              </a:rPr>
              <a:t>Phước</a:t>
            </a:r>
            <a:r>
              <a:rPr lang="en-US" sz="1800">
                <a:effectLst/>
                <a:latin typeface="+mn-lt"/>
                <a:ea typeface="Times New Roman" panose="02020603050405020304" pitchFamily="18" charset="0"/>
              </a:rPr>
              <a:t> An Vũ</a:t>
            </a:r>
            <a:endParaRPr lang="en-US" sz="1800">
              <a:latin typeface="+mn-lt"/>
            </a:endParaRPr>
          </a:p>
        </p:txBody>
      </p:sp>
      <p:sp>
        <p:nvSpPr>
          <p:cNvPr id="39" name="Title 38">
            <a:extLst>
              <a:ext uri="{FF2B5EF4-FFF2-40B4-BE49-F238E27FC236}">
                <a16:creationId xmlns:a16="http://schemas.microsoft.com/office/drawing/2014/main" id="{AD0E221A-B8E1-35CE-5272-2076EF470118}"/>
              </a:ext>
            </a:extLst>
          </p:cNvPr>
          <p:cNvSpPr>
            <a:spLocks noGrp="1"/>
          </p:cNvSpPr>
          <p:nvPr>
            <p:ph type="title" idx="15"/>
          </p:nvPr>
        </p:nvSpPr>
        <p:spPr>
          <a:xfrm>
            <a:off x="0" y="0"/>
            <a:ext cx="9143999" cy="1082851"/>
          </a:xfrm>
        </p:spPr>
        <p:txBody>
          <a:bodyPr/>
          <a:lstStyle/>
          <a:p>
            <a:pPr algn="ctr"/>
            <a:br>
              <a:rPr lang="en-US" sz="1800">
                <a:latin typeface="+mn-lt"/>
                <a:cs typeface="Times New Roman" panose="02020603050405020304" pitchFamily="18" charset="0"/>
              </a:rPr>
            </a:br>
            <a:r>
              <a:rPr lang="en-US">
                <a:latin typeface="+mn-lt"/>
                <a:cs typeface="Times New Roman" panose="02020603050405020304" pitchFamily="18" charset="0"/>
              </a:rPr>
              <a:t>AGILE</a:t>
            </a:r>
            <a:br>
              <a:rPr lang="en-US" sz="1800">
                <a:latin typeface="+mn-lt"/>
                <a:cs typeface="Times New Roman" panose="02020603050405020304" pitchFamily="18" charset="0"/>
              </a:rPr>
            </a:br>
            <a:endParaRPr lang="en-US" sz="1800">
              <a:latin typeface="+mn-lt"/>
            </a:endParaRPr>
          </a:p>
        </p:txBody>
      </p:sp>
      <p:sp>
        <p:nvSpPr>
          <p:cNvPr id="58" name="Title 26">
            <a:extLst>
              <a:ext uri="{FF2B5EF4-FFF2-40B4-BE49-F238E27FC236}">
                <a16:creationId xmlns:a16="http://schemas.microsoft.com/office/drawing/2014/main" id="{3AEB7C2A-9216-1D16-D98E-A6DE3D0D9743}"/>
              </a:ext>
            </a:extLst>
          </p:cNvPr>
          <p:cNvSpPr txBox="1">
            <a:spLocks/>
          </p:cNvSpPr>
          <p:nvPr/>
        </p:nvSpPr>
        <p:spPr>
          <a:xfrm>
            <a:off x="3311252" y="1852365"/>
            <a:ext cx="2336400" cy="28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Fjalla One"/>
              <a:buNone/>
              <a:defRPr sz="20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9pPr>
          </a:lstStyle>
          <a:p>
            <a:pPr algn="ctr"/>
            <a:r>
              <a:rPr lang="en-US" sz="1800">
                <a:effectLst/>
                <a:latin typeface="+mn-lt"/>
                <a:ea typeface="Times New Roman" panose="02020603050405020304" pitchFamily="18" charset="0"/>
              </a:rPr>
              <a:t>20522067</a:t>
            </a:r>
            <a:endParaRPr lang="en-US" sz="1800">
              <a:latin typeface="+mn-lt"/>
            </a:endParaRPr>
          </a:p>
        </p:txBody>
      </p:sp>
      <p:sp>
        <p:nvSpPr>
          <p:cNvPr id="59" name="Subtitle 27">
            <a:extLst>
              <a:ext uri="{FF2B5EF4-FFF2-40B4-BE49-F238E27FC236}">
                <a16:creationId xmlns:a16="http://schemas.microsoft.com/office/drawing/2014/main" id="{4BE9D543-CF48-0A2E-D833-42B0FF0CADE0}"/>
              </a:ext>
            </a:extLst>
          </p:cNvPr>
          <p:cNvSpPr txBox="1">
            <a:spLocks/>
          </p:cNvSpPr>
          <p:nvPr/>
        </p:nvSpPr>
        <p:spPr>
          <a:xfrm>
            <a:off x="3185339" y="2162388"/>
            <a:ext cx="2524538" cy="4623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algn="ctr"/>
            <a:r>
              <a:rPr lang="en-US" sz="1800">
                <a:effectLst/>
                <a:latin typeface="+mn-lt"/>
                <a:ea typeface="Times New Roman" panose="02020603050405020304" pitchFamily="18" charset="0"/>
              </a:rPr>
              <a:t>Đặng Quang Trung</a:t>
            </a:r>
            <a:endParaRPr lang="en-US" sz="1800">
              <a:latin typeface="+mn-lt"/>
            </a:endParaRPr>
          </a:p>
        </p:txBody>
      </p:sp>
      <p:sp>
        <p:nvSpPr>
          <p:cNvPr id="62" name="Title 26">
            <a:extLst>
              <a:ext uri="{FF2B5EF4-FFF2-40B4-BE49-F238E27FC236}">
                <a16:creationId xmlns:a16="http://schemas.microsoft.com/office/drawing/2014/main" id="{DA84B8D2-8C0E-8CBB-8F1E-30EE58E01B00}"/>
              </a:ext>
            </a:extLst>
          </p:cNvPr>
          <p:cNvSpPr txBox="1">
            <a:spLocks/>
          </p:cNvSpPr>
          <p:nvPr/>
        </p:nvSpPr>
        <p:spPr>
          <a:xfrm>
            <a:off x="5939803" y="1871147"/>
            <a:ext cx="2336400" cy="28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Fjalla One"/>
              <a:buNone/>
              <a:defRPr sz="20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9pPr>
          </a:lstStyle>
          <a:p>
            <a:pPr algn="ctr"/>
            <a:r>
              <a:rPr lang="en-US" sz="1800">
                <a:effectLst/>
                <a:latin typeface="+mn-lt"/>
                <a:ea typeface="Times New Roman" panose="02020603050405020304" pitchFamily="18" charset="0"/>
              </a:rPr>
              <a:t>20521058</a:t>
            </a:r>
            <a:endParaRPr lang="en-US" sz="1800">
              <a:latin typeface="+mn-lt"/>
            </a:endParaRPr>
          </a:p>
        </p:txBody>
      </p:sp>
      <p:sp>
        <p:nvSpPr>
          <p:cNvPr id="63" name="Subtitle 27">
            <a:extLst>
              <a:ext uri="{FF2B5EF4-FFF2-40B4-BE49-F238E27FC236}">
                <a16:creationId xmlns:a16="http://schemas.microsoft.com/office/drawing/2014/main" id="{556DFCF8-183C-7730-0794-3F9DA6DC8D4A}"/>
              </a:ext>
            </a:extLst>
          </p:cNvPr>
          <p:cNvSpPr txBox="1">
            <a:spLocks/>
          </p:cNvSpPr>
          <p:nvPr/>
        </p:nvSpPr>
        <p:spPr>
          <a:xfrm>
            <a:off x="5845734" y="2157188"/>
            <a:ext cx="2524538"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algn="ctr"/>
            <a:r>
              <a:rPr lang="en-US" sz="1800">
                <a:effectLst/>
                <a:latin typeface="+mn-lt"/>
                <a:ea typeface="Times New Roman" panose="02020603050405020304" pitchFamily="18" charset="0"/>
              </a:rPr>
              <a:t>Đặng </a:t>
            </a:r>
            <a:r>
              <a:rPr lang="en-US" sz="1800" err="1">
                <a:effectLst/>
                <a:latin typeface="+mn-lt"/>
                <a:ea typeface="Times New Roman" panose="02020603050405020304" pitchFamily="18" charset="0"/>
              </a:rPr>
              <a:t>Trần</a:t>
            </a:r>
            <a:r>
              <a:rPr lang="en-US" sz="1800">
                <a:effectLst/>
                <a:latin typeface="+mn-lt"/>
                <a:ea typeface="Times New Roman" panose="02020603050405020304" pitchFamily="18" charset="0"/>
              </a:rPr>
              <a:t> </a:t>
            </a:r>
            <a:r>
              <a:rPr lang="en-US" sz="1800" err="1">
                <a:effectLst/>
                <a:latin typeface="+mn-lt"/>
                <a:ea typeface="Times New Roman" panose="02020603050405020304" pitchFamily="18" charset="0"/>
              </a:rPr>
              <a:t>Tuấn</a:t>
            </a:r>
            <a:r>
              <a:rPr lang="en-US" sz="1800">
                <a:effectLst/>
                <a:latin typeface="+mn-lt"/>
                <a:ea typeface="Times New Roman" panose="02020603050405020304" pitchFamily="18" charset="0"/>
              </a:rPr>
              <a:t> Anh</a:t>
            </a:r>
            <a:endParaRPr lang="en-US" sz="1800">
              <a:latin typeface="+mn-lt"/>
            </a:endParaRPr>
          </a:p>
        </p:txBody>
      </p:sp>
      <p:sp>
        <p:nvSpPr>
          <p:cNvPr id="768" name="Title 26">
            <a:extLst>
              <a:ext uri="{FF2B5EF4-FFF2-40B4-BE49-F238E27FC236}">
                <a16:creationId xmlns:a16="http://schemas.microsoft.com/office/drawing/2014/main" id="{1A7C3840-7279-9A54-4799-8F3C81659C68}"/>
              </a:ext>
            </a:extLst>
          </p:cNvPr>
          <p:cNvSpPr txBox="1">
            <a:spLocks/>
          </p:cNvSpPr>
          <p:nvPr/>
        </p:nvSpPr>
        <p:spPr>
          <a:xfrm>
            <a:off x="940181" y="3087525"/>
            <a:ext cx="2336400" cy="28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Fjalla One"/>
              <a:buNone/>
              <a:defRPr sz="20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9pPr>
          </a:lstStyle>
          <a:p>
            <a:pPr algn="ctr"/>
            <a:r>
              <a:rPr lang="en-US" sz="1800">
                <a:effectLst/>
                <a:latin typeface="+mn-lt"/>
                <a:ea typeface="Times New Roman" panose="02020603050405020304" pitchFamily="18" charset="0"/>
              </a:rPr>
              <a:t>20520566</a:t>
            </a:r>
            <a:endParaRPr lang="en-US" sz="1800">
              <a:latin typeface="+mn-lt"/>
            </a:endParaRPr>
          </a:p>
        </p:txBody>
      </p:sp>
      <p:sp>
        <p:nvSpPr>
          <p:cNvPr id="769" name="Subtitle 27">
            <a:extLst>
              <a:ext uri="{FF2B5EF4-FFF2-40B4-BE49-F238E27FC236}">
                <a16:creationId xmlns:a16="http://schemas.microsoft.com/office/drawing/2014/main" id="{4BA3BB08-E5F8-3190-CD47-45CD6D694712}"/>
              </a:ext>
            </a:extLst>
          </p:cNvPr>
          <p:cNvSpPr txBox="1">
            <a:spLocks/>
          </p:cNvSpPr>
          <p:nvPr/>
        </p:nvSpPr>
        <p:spPr>
          <a:xfrm>
            <a:off x="752043" y="3375525"/>
            <a:ext cx="2524538"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algn="ctr"/>
            <a:r>
              <a:rPr lang="en-US" sz="1800" err="1">
                <a:effectLst/>
                <a:latin typeface="Arial (Body)"/>
                <a:ea typeface="Times New Roman" panose="02020603050405020304" pitchFamily="18" charset="0"/>
              </a:rPr>
              <a:t>Phạm</a:t>
            </a:r>
            <a:r>
              <a:rPr lang="en-US" sz="1800">
                <a:effectLst/>
                <a:latin typeface="Arial (Body)"/>
                <a:ea typeface="Times New Roman" panose="02020603050405020304" pitchFamily="18" charset="0"/>
              </a:rPr>
              <a:t> Quang </a:t>
            </a:r>
            <a:r>
              <a:rPr lang="en-US" sz="1800" err="1">
                <a:effectLst/>
                <a:latin typeface="Arial (Body)"/>
                <a:ea typeface="Times New Roman" panose="02020603050405020304" pitchFamily="18" charset="0"/>
              </a:rPr>
              <a:t>Khải</a:t>
            </a:r>
            <a:endParaRPr lang="en-US" sz="1200">
              <a:latin typeface="Arial (Body)"/>
            </a:endParaRPr>
          </a:p>
        </p:txBody>
      </p:sp>
      <p:sp>
        <p:nvSpPr>
          <p:cNvPr id="770" name="Title 26">
            <a:extLst>
              <a:ext uri="{FF2B5EF4-FFF2-40B4-BE49-F238E27FC236}">
                <a16:creationId xmlns:a16="http://schemas.microsoft.com/office/drawing/2014/main" id="{5CEC2CBB-6110-BAEC-691E-B71C0520FEEF}"/>
              </a:ext>
            </a:extLst>
          </p:cNvPr>
          <p:cNvSpPr txBox="1">
            <a:spLocks/>
          </p:cNvSpPr>
          <p:nvPr/>
        </p:nvSpPr>
        <p:spPr>
          <a:xfrm>
            <a:off x="5939803" y="3092113"/>
            <a:ext cx="2336400" cy="28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Fjalla One"/>
              <a:buNone/>
              <a:defRPr sz="20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9pPr>
          </a:lstStyle>
          <a:p>
            <a:pPr algn="ctr"/>
            <a:r>
              <a:rPr lang="en-US" sz="1800">
                <a:effectLst/>
                <a:latin typeface="+mn-lt"/>
                <a:ea typeface="Times New Roman" panose="02020603050405020304" pitchFamily="18" charset="0"/>
              </a:rPr>
              <a:t>21520068</a:t>
            </a:r>
            <a:endParaRPr lang="en-US" sz="1800">
              <a:latin typeface="+mn-lt"/>
            </a:endParaRPr>
          </a:p>
        </p:txBody>
      </p:sp>
      <p:sp>
        <p:nvSpPr>
          <p:cNvPr id="771" name="Subtitle 27">
            <a:extLst>
              <a:ext uri="{FF2B5EF4-FFF2-40B4-BE49-F238E27FC236}">
                <a16:creationId xmlns:a16="http://schemas.microsoft.com/office/drawing/2014/main" id="{E32ECA5E-3FEE-D7BD-FF69-BB24A67FDFC6}"/>
              </a:ext>
            </a:extLst>
          </p:cNvPr>
          <p:cNvSpPr txBox="1">
            <a:spLocks/>
          </p:cNvSpPr>
          <p:nvPr/>
        </p:nvSpPr>
        <p:spPr>
          <a:xfrm>
            <a:off x="5845734" y="3375525"/>
            <a:ext cx="2730032"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algn="ctr"/>
            <a:r>
              <a:rPr lang="en-US" sz="1800" err="1">
                <a:effectLst/>
                <a:latin typeface="+mn-lt"/>
                <a:ea typeface="Times New Roman" panose="02020603050405020304" pitchFamily="18" charset="0"/>
              </a:rPr>
              <a:t>Nguyễn</a:t>
            </a:r>
            <a:r>
              <a:rPr lang="en-US" sz="1800">
                <a:effectLst/>
                <a:latin typeface="+mn-lt"/>
                <a:ea typeface="Times New Roman" panose="02020603050405020304" pitchFamily="18" charset="0"/>
              </a:rPr>
              <a:t> </a:t>
            </a:r>
            <a:r>
              <a:rPr lang="en-US" sz="1800" err="1">
                <a:effectLst/>
                <a:latin typeface="+mn-lt"/>
                <a:ea typeface="Times New Roman" panose="02020603050405020304" pitchFamily="18" charset="0"/>
              </a:rPr>
              <a:t>Thị</a:t>
            </a:r>
            <a:r>
              <a:rPr lang="en-US" sz="1800">
                <a:effectLst/>
                <a:latin typeface="+mn-lt"/>
                <a:ea typeface="Times New Roman" panose="02020603050405020304" pitchFamily="18" charset="0"/>
              </a:rPr>
              <a:t> Kim </a:t>
            </a:r>
            <a:r>
              <a:rPr lang="en-US" sz="1800" err="1">
                <a:effectLst/>
                <a:latin typeface="+mn-lt"/>
                <a:ea typeface="Times New Roman" panose="02020603050405020304" pitchFamily="18" charset="0"/>
              </a:rPr>
              <a:t>Ngân</a:t>
            </a:r>
            <a:endParaRPr lang="en-US" sz="1800">
              <a:latin typeface="+mn-lt"/>
            </a:endParaRPr>
          </a:p>
        </p:txBody>
      </p:sp>
      <p:pic>
        <p:nvPicPr>
          <p:cNvPr id="772" name="Google Shape;811;p77">
            <a:extLst>
              <a:ext uri="{FF2B5EF4-FFF2-40B4-BE49-F238E27FC236}">
                <a16:creationId xmlns:a16="http://schemas.microsoft.com/office/drawing/2014/main" id="{9FCDFCB0-492C-63CC-608B-C0002925DBBB}"/>
              </a:ext>
            </a:extLst>
          </p:cNvPr>
          <p:cNvPicPr preferRelativeResize="0"/>
          <p:nvPr/>
        </p:nvPicPr>
        <p:blipFill rotWithShape="1">
          <a:blip r:embed="rId3">
            <a:alphaModFix/>
          </a:blip>
          <a:srcRect/>
          <a:stretch/>
        </p:blipFill>
        <p:spPr>
          <a:xfrm>
            <a:off x="3278452" y="2588704"/>
            <a:ext cx="2579646" cy="2362240"/>
          </a:xfrm>
          <a:prstGeom prst="rect">
            <a:avLst/>
          </a:prstGeom>
          <a:noFill/>
          <a:ln>
            <a:noFill/>
          </a:ln>
        </p:spPr>
      </p:pic>
    </p:spTree>
    <p:extLst>
      <p:ext uri="{BB962C8B-B14F-4D97-AF65-F5344CB8AC3E}">
        <p14:creationId xmlns:p14="http://schemas.microsoft.com/office/powerpoint/2010/main" val="3560364262"/>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2" name="TextBox 1">
            <a:extLst>
              <a:ext uri="{FF2B5EF4-FFF2-40B4-BE49-F238E27FC236}">
                <a16:creationId xmlns:a16="http://schemas.microsoft.com/office/drawing/2014/main" id="{9ABD9FF8-82E2-EEDC-0DED-BC4FE18B15D6}"/>
              </a:ext>
            </a:extLst>
          </p:cNvPr>
          <p:cNvSpPr txBox="1"/>
          <p:nvPr/>
        </p:nvSpPr>
        <p:spPr>
          <a:xfrm>
            <a:off x="563336" y="310243"/>
            <a:ext cx="8017328" cy="400110"/>
          </a:xfrm>
          <a:prstGeom prst="rect">
            <a:avLst/>
          </a:prstGeom>
          <a:noFill/>
        </p:spPr>
        <p:txBody>
          <a:bodyPr wrap="square" rtlCol="0">
            <a:spAutoFit/>
          </a:bodyPr>
          <a:lstStyle/>
          <a:p>
            <a:pPr algn="ctr"/>
            <a:r>
              <a:rPr lang="en-US" sz="2000" b="1" dirty="0">
                <a:effectLst/>
                <a:latin typeface="+mj-lt"/>
                <a:ea typeface="Times New Roman" panose="02020603050405020304" pitchFamily="18" charset="0"/>
                <a:cs typeface="Aptos" panose="020B0004020202020204" pitchFamily="34" charset="0"/>
              </a:rPr>
              <a:t>So </a:t>
            </a:r>
            <a:r>
              <a:rPr lang="en-US" sz="2000" b="1" dirty="0" err="1">
                <a:effectLst/>
                <a:latin typeface="+mj-lt"/>
                <a:ea typeface="Times New Roman" panose="02020603050405020304" pitchFamily="18" charset="0"/>
                <a:cs typeface="Aptos" panose="020B0004020202020204" pitchFamily="34" charset="0"/>
              </a:rPr>
              <a:t>sánh</a:t>
            </a:r>
            <a:r>
              <a:rPr lang="en-US" sz="2000" b="1" dirty="0">
                <a:effectLst/>
                <a:latin typeface="+mj-lt"/>
                <a:ea typeface="Times New Roman" panose="02020603050405020304" pitchFamily="18" charset="0"/>
                <a:cs typeface="Aptos" panose="020B0004020202020204" pitchFamily="34" charset="0"/>
              </a:rPr>
              <a:t> </a:t>
            </a:r>
            <a:r>
              <a:rPr lang="en-US" sz="2000" b="1" dirty="0">
                <a:latin typeface="+mj-lt"/>
                <a:ea typeface="Times New Roman" panose="02020603050405020304" pitchFamily="18" charset="0"/>
                <a:cs typeface="Aptos" panose="020B0004020202020204" pitchFamily="34" charset="0"/>
              </a:rPr>
              <a:t>Kanban </a:t>
            </a:r>
            <a:r>
              <a:rPr lang="en-US" sz="2000" b="1" dirty="0" err="1">
                <a:latin typeface="+mj-lt"/>
                <a:ea typeface="Times New Roman" panose="02020603050405020304" pitchFamily="18" charset="0"/>
                <a:cs typeface="Aptos" panose="020B0004020202020204" pitchFamily="34" charset="0"/>
              </a:rPr>
              <a:t>và</a:t>
            </a:r>
            <a:r>
              <a:rPr lang="en-US" sz="2000" b="1" dirty="0">
                <a:latin typeface="+mj-lt"/>
                <a:ea typeface="Times New Roman" panose="02020603050405020304" pitchFamily="18" charset="0"/>
                <a:cs typeface="Aptos" panose="020B0004020202020204" pitchFamily="34" charset="0"/>
              </a:rPr>
              <a:t> Scrum</a:t>
            </a:r>
            <a:endParaRPr lang="en-US" sz="2000" b="1" dirty="0">
              <a:latin typeface="+mj-lt"/>
            </a:endParaRPr>
          </a:p>
        </p:txBody>
      </p:sp>
      <p:graphicFrame>
        <p:nvGraphicFramePr>
          <p:cNvPr id="4" name="Table 3">
            <a:extLst>
              <a:ext uri="{FF2B5EF4-FFF2-40B4-BE49-F238E27FC236}">
                <a16:creationId xmlns:a16="http://schemas.microsoft.com/office/drawing/2014/main" id="{DF8A6FF8-5F26-4D73-5CB7-C0907545930B}"/>
              </a:ext>
            </a:extLst>
          </p:cNvPr>
          <p:cNvGraphicFramePr>
            <a:graphicFrameLocks noGrp="1"/>
          </p:cNvGraphicFramePr>
          <p:nvPr>
            <p:extLst>
              <p:ext uri="{D42A27DB-BD31-4B8C-83A1-F6EECF244321}">
                <p14:modId xmlns:p14="http://schemas.microsoft.com/office/powerpoint/2010/main" val="2073851245"/>
              </p:ext>
            </p:extLst>
          </p:nvPr>
        </p:nvGraphicFramePr>
        <p:xfrm>
          <a:off x="995424" y="1064873"/>
          <a:ext cx="7928658" cy="3637280"/>
        </p:xfrm>
        <a:graphic>
          <a:graphicData uri="http://schemas.openxmlformats.org/drawingml/2006/table">
            <a:tbl>
              <a:tblPr firstRow="1" bandRow="1">
                <a:tableStyleId>{9CD4076F-96DD-4DE7-82BB-9618CF2FBEE7}</a:tableStyleId>
              </a:tblPr>
              <a:tblGrid>
                <a:gridCol w="1936537">
                  <a:extLst>
                    <a:ext uri="{9D8B030D-6E8A-4147-A177-3AD203B41FA5}">
                      <a16:colId xmlns:a16="http://schemas.microsoft.com/office/drawing/2014/main" val="3554255377"/>
                    </a:ext>
                  </a:extLst>
                </a:gridCol>
                <a:gridCol w="2621514">
                  <a:extLst>
                    <a:ext uri="{9D8B030D-6E8A-4147-A177-3AD203B41FA5}">
                      <a16:colId xmlns:a16="http://schemas.microsoft.com/office/drawing/2014/main" val="1733947226"/>
                    </a:ext>
                  </a:extLst>
                </a:gridCol>
                <a:gridCol w="3370607">
                  <a:extLst>
                    <a:ext uri="{9D8B030D-6E8A-4147-A177-3AD203B41FA5}">
                      <a16:colId xmlns:a16="http://schemas.microsoft.com/office/drawing/2014/main" val="1127433628"/>
                    </a:ext>
                  </a:extLst>
                </a:gridCol>
              </a:tblGrid>
              <a:tr h="303046">
                <a:tc>
                  <a:txBody>
                    <a:bodyPr/>
                    <a:lstStyle/>
                    <a:p>
                      <a:pPr algn="ctr" fontAlgn="b"/>
                      <a:r>
                        <a:rPr lang="en-US" sz="1800" b="1" err="1">
                          <a:effectLst/>
                        </a:rPr>
                        <a:t>Điểm</a:t>
                      </a:r>
                      <a:r>
                        <a:rPr lang="en-US" sz="1800" b="1">
                          <a:effectLst/>
                        </a:rPr>
                        <a:t> </a:t>
                      </a:r>
                      <a:r>
                        <a:rPr lang="en-US" sz="1800" b="1" err="1">
                          <a:effectLst/>
                        </a:rPr>
                        <a:t>khác</a:t>
                      </a:r>
                      <a:r>
                        <a:rPr lang="en-US" sz="1800" b="1">
                          <a:effectLst/>
                        </a:rPr>
                        <a:t> </a:t>
                      </a:r>
                      <a:r>
                        <a:rPr lang="en-US" sz="1800" b="1" err="1">
                          <a:effectLst/>
                        </a:rPr>
                        <a:t>biệt</a:t>
                      </a:r>
                      <a:endParaRPr lang="en-US" sz="1800" b="1">
                        <a:effectLst/>
                      </a:endParaRPr>
                    </a:p>
                  </a:txBody>
                  <a:tcPr anchor="b">
                    <a:solidFill>
                      <a:srgbClr val="FFC000"/>
                    </a:solidFill>
                  </a:tcPr>
                </a:tc>
                <a:tc>
                  <a:txBody>
                    <a:bodyPr/>
                    <a:lstStyle/>
                    <a:p>
                      <a:pPr algn="ctr" fontAlgn="b"/>
                      <a:r>
                        <a:rPr lang="en-US" sz="1800" b="1" dirty="0">
                          <a:effectLst/>
                        </a:rPr>
                        <a:t>Kanban</a:t>
                      </a:r>
                    </a:p>
                  </a:txBody>
                  <a:tcPr anchor="b">
                    <a:solidFill>
                      <a:srgbClr val="FFC000"/>
                    </a:solidFill>
                  </a:tcPr>
                </a:tc>
                <a:tc>
                  <a:txBody>
                    <a:bodyPr/>
                    <a:lstStyle/>
                    <a:p>
                      <a:pPr algn="ctr" fontAlgn="b"/>
                      <a:r>
                        <a:rPr lang="en-US" sz="1800" b="1" dirty="0">
                          <a:effectLst/>
                        </a:rPr>
                        <a:t>Scrum</a:t>
                      </a:r>
                    </a:p>
                  </a:txBody>
                  <a:tcPr anchor="b">
                    <a:solidFill>
                      <a:srgbClr val="FFC000"/>
                    </a:solidFill>
                  </a:tcPr>
                </a:tc>
                <a:extLst>
                  <a:ext uri="{0D108BD9-81ED-4DB2-BD59-A6C34878D82A}">
                    <a16:rowId xmlns:a16="http://schemas.microsoft.com/office/drawing/2014/main" val="815658975"/>
                  </a:ext>
                </a:extLst>
              </a:tr>
              <a:tr h="1241647">
                <a:tc>
                  <a:txBody>
                    <a:bodyPr/>
                    <a:lstStyle/>
                    <a:p>
                      <a:pPr marL="457200" algn="l" rtl="0" fontAlgn="t">
                        <a:spcBef>
                          <a:spcPts val="700"/>
                        </a:spcBef>
                        <a:spcAft>
                          <a:spcPts val="700"/>
                        </a:spcAft>
                      </a:pPr>
                      <a:r>
                        <a:rPr lang="en-US" sz="1800" b="0" i="1" u="none" strike="noStrike" err="1">
                          <a:solidFill>
                            <a:srgbClr val="394B51"/>
                          </a:solidFill>
                          <a:effectLst/>
                          <a:latin typeface="Arial (Body)"/>
                        </a:rPr>
                        <a:t>Sản</a:t>
                      </a:r>
                      <a:r>
                        <a:rPr lang="en-US" sz="1800" b="0" i="1" u="none" strike="noStrike">
                          <a:solidFill>
                            <a:srgbClr val="394B51"/>
                          </a:solidFill>
                          <a:effectLst/>
                          <a:latin typeface="Arial (Body)"/>
                        </a:rPr>
                        <a:t> </a:t>
                      </a:r>
                      <a:r>
                        <a:rPr lang="en-US" sz="1800" b="0" i="1" u="none" strike="noStrike" err="1">
                          <a:solidFill>
                            <a:srgbClr val="394B51"/>
                          </a:solidFill>
                          <a:effectLst/>
                          <a:latin typeface="Arial (Body)"/>
                        </a:rPr>
                        <a:t>phẩm</a:t>
                      </a:r>
                      <a:r>
                        <a:rPr lang="en-US" sz="1800" b="0" i="1" u="none" strike="noStrike">
                          <a:solidFill>
                            <a:srgbClr val="394B51"/>
                          </a:solidFill>
                          <a:effectLst/>
                          <a:latin typeface="Arial (Body)"/>
                        </a:rPr>
                        <a:t> </a:t>
                      </a:r>
                      <a:r>
                        <a:rPr lang="en-US" sz="1800" b="0" i="1" u="none" strike="noStrike" err="1">
                          <a:solidFill>
                            <a:srgbClr val="394B51"/>
                          </a:solidFill>
                          <a:effectLst/>
                          <a:latin typeface="Arial (Body)"/>
                        </a:rPr>
                        <a:t>hoàn</a:t>
                      </a:r>
                      <a:r>
                        <a:rPr lang="en-US" sz="1800" b="0" i="1" u="none" strike="noStrike">
                          <a:solidFill>
                            <a:srgbClr val="394B51"/>
                          </a:solidFill>
                          <a:effectLst/>
                          <a:latin typeface="Arial (Body)"/>
                        </a:rPr>
                        <a:t> </a:t>
                      </a:r>
                      <a:r>
                        <a:rPr lang="en-US" sz="1800" b="0" i="1" u="none" strike="noStrike" err="1">
                          <a:solidFill>
                            <a:srgbClr val="394B51"/>
                          </a:solidFill>
                          <a:effectLst/>
                          <a:latin typeface="Arial (Body)"/>
                        </a:rPr>
                        <a:t>thành</a:t>
                      </a:r>
                      <a:endParaRPr lang="en-US" sz="1800" i="1">
                        <a:effectLst/>
                        <a:latin typeface="Arial (Body)"/>
                      </a:endParaRPr>
                    </a:p>
                  </a:txBody>
                  <a:tcPr marL="63500" marR="63500" marT="63500" marB="63500"/>
                </a:tc>
                <a:tc>
                  <a:txBody>
                    <a:bodyPr/>
                    <a:lstStyle/>
                    <a:p>
                      <a:pPr marL="457200" algn="l" rtl="0" fontAlgn="t">
                        <a:spcBef>
                          <a:spcPts val="700"/>
                        </a:spcBef>
                        <a:spcAft>
                          <a:spcPts val="700"/>
                        </a:spcAft>
                      </a:pPr>
                      <a:r>
                        <a:rPr lang="vi-VN" sz="1800" b="0" i="0" u="none" strike="noStrike">
                          <a:solidFill>
                            <a:srgbClr val="394B51"/>
                          </a:solidFill>
                          <a:effectLst/>
                          <a:latin typeface="Arial (Body)"/>
                        </a:rPr>
                        <a:t>Sản phẩm được phát hành khi hoàn thành, không có giới hạn thời gian cụ thể.</a:t>
                      </a:r>
                      <a:endParaRPr lang="vi-VN" sz="1800">
                        <a:effectLst/>
                        <a:latin typeface="Arial (Body)"/>
                      </a:endParaRPr>
                    </a:p>
                  </a:txBody>
                  <a:tcPr marL="63500" marR="63500" marT="63500" marB="63500"/>
                </a:tc>
                <a:tc>
                  <a:txBody>
                    <a:bodyPr/>
                    <a:lstStyle/>
                    <a:p>
                      <a:pPr marL="457200" algn="l" rtl="0" fontAlgn="t">
                        <a:spcBef>
                          <a:spcPts val="700"/>
                        </a:spcBef>
                        <a:spcAft>
                          <a:spcPts val="700"/>
                        </a:spcAft>
                      </a:pPr>
                      <a:r>
                        <a:rPr lang="vi-VN" sz="1800" b="0" i="0" u="none" strike="noStrike">
                          <a:solidFill>
                            <a:srgbClr val="394B51"/>
                          </a:solidFill>
                          <a:effectLst/>
                          <a:latin typeface="Arial (Body)"/>
                        </a:rPr>
                        <a:t>Sản phẩm hoàn thành phải được phát hành trong suốt Sprint.</a:t>
                      </a:r>
                      <a:endParaRPr lang="vi-VN" sz="1800">
                        <a:effectLst/>
                        <a:latin typeface="Arial (Body)"/>
                      </a:endParaRPr>
                    </a:p>
                  </a:txBody>
                  <a:tcPr marL="63500" marR="63500" marT="63500" marB="63500"/>
                </a:tc>
                <a:extLst>
                  <a:ext uri="{0D108BD9-81ED-4DB2-BD59-A6C34878D82A}">
                    <a16:rowId xmlns:a16="http://schemas.microsoft.com/office/drawing/2014/main" val="762923472"/>
                  </a:ext>
                </a:extLst>
              </a:tr>
              <a:tr h="1468932">
                <a:tc>
                  <a:txBody>
                    <a:bodyPr/>
                    <a:lstStyle/>
                    <a:p>
                      <a:pPr marL="457200" algn="l" rtl="0" fontAlgn="t">
                        <a:spcBef>
                          <a:spcPts val="700"/>
                        </a:spcBef>
                        <a:spcAft>
                          <a:spcPts val="700"/>
                        </a:spcAft>
                      </a:pPr>
                      <a:r>
                        <a:rPr lang="en-US" sz="1800" b="0" i="1" u="none" strike="noStrike" err="1">
                          <a:solidFill>
                            <a:srgbClr val="394B51"/>
                          </a:solidFill>
                          <a:effectLst/>
                          <a:latin typeface="Arial (Body)"/>
                        </a:rPr>
                        <a:t>Kiểm</a:t>
                      </a:r>
                      <a:r>
                        <a:rPr lang="en-US" sz="1800" b="0" i="1" u="none" strike="noStrike">
                          <a:solidFill>
                            <a:srgbClr val="394B51"/>
                          </a:solidFill>
                          <a:effectLst/>
                          <a:latin typeface="Arial (Body)"/>
                        </a:rPr>
                        <a:t> </a:t>
                      </a:r>
                      <a:r>
                        <a:rPr lang="en-US" sz="1800" b="0" i="1" u="none" strike="noStrike" err="1">
                          <a:solidFill>
                            <a:srgbClr val="394B51"/>
                          </a:solidFill>
                          <a:effectLst/>
                          <a:latin typeface="Arial (Body)"/>
                        </a:rPr>
                        <a:t>soát</a:t>
                      </a:r>
                      <a:endParaRPr lang="en-US" sz="1800" i="1">
                        <a:effectLst/>
                        <a:latin typeface="Arial (Body)"/>
                      </a:endParaRPr>
                    </a:p>
                  </a:txBody>
                  <a:tcPr marL="63500" marR="63500" marT="63500" marB="63500">
                    <a:solidFill>
                      <a:srgbClr val="FFFF00"/>
                    </a:solidFill>
                  </a:tcPr>
                </a:tc>
                <a:tc>
                  <a:txBody>
                    <a:bodyPr/>
                    <a:lstStyle/>
                    <a:p>
                      <a:pPr marL="457200" algn="l" rtl="0" fontAlgn="t">
                        <a:spcBef>
                          <a:spcPts val="700"/>
                        </a:spcBef>
                        <a:spcAft>
                          <a:spcPts val="700"/>
                        </a:spcAft>
                      </a:pPr>
                      <a:r>
                        <a:rPr lang="vi-VN" sz="1800" b="0" i="0" u="none" strike="noStrike">
                          <a:solidFill>
                            <a:srgbClr val="394B51"/>
                          </a:solidFill>
                          <a:effectLst/>
                          <a:latin typeface="Arial (Body)"/>
                        </a:rPr>
                        <a:t>Thường xuyên được thực hiện, mục tiêu là giảm thiểu thời gian chờ đợi và tối ưu hóa hiệu quả quy trình.</a:t>
                      </a:r>
                      <a:endParaRPr lang="vi-VN" sz="1800">
                        <a:effectLst/>
                        <a:latin typeface="Arial (Body)"/>
                      </a:endParaRPr>
                    </a:p>
                  </a:txBody>
                  <a:tcPr marL="63500" marR="63500" marT="63500" marB="63500">
                    <a:solidFill>
                      <a:srgbClr val="FFFF00"/>
                    </a:solidFill>
                  </a:tcPr>
                </a:tc>
                <a:tc>
                  <a:txBody>
                    <a:bodyPr/>
                    <a:lstStyle/>
                    <a:p>
                      <a:pPr marL="457200" algn="l" rtl="0" fontAlgn="t">
                        <a:spcBef>
                          <a:spcPts val="700"/>
                        </a:spcBef>
                        <a:spcAft>
                          <a:spcPts val="700"/>
                        </a:spcAft>
                      </a:pPr>
                      <a:r>
                        <a:rPr lang="vi-VN" sz="1800" b="0" i="0" u="none" strike="noStrike" dirty="0">
                          <a:solidFill>
                            <a:srgbClr val="394B51"/>
                          </a:solidFill>
                          <a:effectLst/>
                          <a:latin typeface="Arial (Body)"/>
                        </a:rPr>
                        <a:t>Kiểm soát chặt chẽ hơn, với mục tiêu đảm bảo đáp ứng yêu cầu của khách hàng và hoàn thành trong Sprint.</a:t>
                      </a:r>
                      <a:endParaRPr lang="vi-VN" sz="1800" dirty="0">
                        <a:effectLst/>
                        <a:latin typeface="Arial (Body)"/>
                      </a:endParaRPr>
                    </a:p>
                  </a:txBody>
                  <a:tcPr marL="63500" marR="63500" marT="63500" marB="63500">
                    <a:solidFill>
                      <a:srgbClr val="FFFF00"/>
                    </a:solidFill>
                  </a:tcPr>
                </a:tc>
                <a:extLst>
                  <a:ext uri="{0D108BD9-81ED-4DB2-BD59-A6C34878D82A}">
                    <a16:rowId xmlns:a16="http://schemas.microsoft.com/office/drawing/2014/main" val="2831259264"/>
                  </a:ext>
                </a:extLst>
              </a:tr>
            </a:tbl>
          </a:graphicData>
        </a:graphic>
      </p:graphicFrame>
    </p:spTree>
    <p:extLst>
      <p:ext uri="{BB962C8B-B14F-4D97-AF65-F5344CB8AC3E}">
        <p14:creationId xmlns:p14="http://schemas.microsoft.com/office/powerpoint/2010/main" val="1891353617"/>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0"/>
          <p:cNvSpPr txBox="1">
            <a:spLocks noGrp="1"/>
          </p:cNvSpPr>
          <p:nvPr>
            <p:ph type="title"/>
          </p:nvPr>
        </p:nvSpPr>
        <p:spPr>
          <a:xfrm>
            <a:off x="5041899" y="2548724"/>
            <a:ext cx="4630739" cy="15089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4000">
                <a:latin typeface="Arial (Body)"/>
              </a:rPr>
              <a:t>Ưu và nhược điểm</a:t>
            </a:r>
          </a:p>
        </p:txBody>
      </p:sp>
      <p:sp>
        <p:nvSpPr>
          <p:cNvPr id="417" name="Google Shape;417;p60"/>
          <p:cNvSpPr txBox="1">
            <a:spLocks noGrp="1"/>
          </p:cNvSpPr>
          <p:nvPr>
            <p:ph type="title" idx="2"/>
          </p:nvPr>
        </p:nvSpPr>
        <p:spPr>
          <a:xfrm>
            <a:off x="4932950" y="1165925"/>
            <a:ext cx="4211100" cy="1156800"/>
          </a:xfrm>
          <a:prstGeom prst="rect">
            <a:avLst/>
          </a:prstGeom>
        </p:spPr>
        <p:txBody>
          <a:bodyPr spcFirstLastPara="1" wrap="square" lIns="182875" tIns="182875" rIns="91425" bIns="91425" anchor="ctr" anchorCtr="0">
            <a:noAutofit/>
          </a:bodyPr>
          <a:lstStyle/>
          <a:p>
            <a:pPr marL="0" lvl="0" indent="0" algn="l" rtl="0">
              <a:spcBef>
                <a:spcPts val="0"/>
              </a:spcBef>
              <a:spcAft>
                <a:spcPts val="0"/>
              </a:spcAft>
              <a:buNone/>
            </a:pPr>
            <a:r>
              <a:rPr lang="fr">
                <a:latin typeface="+mj-lt"/>
              </a:rPr>
              <a:t>04</a:t>
            </a:r>
            <a:endParaRPr>
              <a:latin typeface="+mj-lt"/>
            </a:endParaRPr>
          </a:p>
        </p:txBody>
      </p:sp>
      <p:pic>
        <p:nvPicPr>
          <p:cNvPr id="419" name="Google Shape;419;p60"/>
          <p:cNvPicPr preferRelativeResize="0"/>
          <p:nvPr/>
        </p:nvPicPr>
        <p:blipFill rotWithShape="1">
          <a:blip r:embed="rId3">
            <a:alphaModFix/>
          </a:blip>
          <a:srcRect t="24674" r="50729" b="24679"/>
          <a:stretch/>
        </p:blipFill>
        <p:spPr>
          <a:xfrm>
            <a:off x="450050" y="688850"/>
            <a:ext cx="3663800" cy="3765800"/>
          </a:xfrm>
          <a:prstGeom prst="rect">
            <a:avLst/>
          </a:prstGeom>
          <a:noFill/>
          <a:ln>
            <a:noFill/>
          </a:ln>
        </p:spPr>
      </p:pic>
    </p:spTree>
    <p:extLst>
      <p:ext uri="{BB962C8B-B14F-4D97-AF65-F5344CB8AC3E}">
        <p14:creationId xmlns:p14="http://schemas.microsoft.com/office/powerpoint/2010/main" val="13091385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6"/>
                                        </p:tgtEl>
                                        <p:attrNameLst>
                                          <p:attrName>style.visibility</p:attrName>
                                        </p:attrNameLst>
                                      </p:cBhvr>
                                      <p:to>
                                        <p:strVal val="visible"/>
                                      </p:to>
                                    </p:set>
                                    <p:anim calcmode="lin" valueType="num">
                                      <p:cBhvr additive="base">
                                        <p:cTn id="7" dur="1000"/>
                                        <p:tgtEl>
                                          <p:spTgt spid="416"/>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17"/>
                                        </p:tgtEl>
                                        <p:attrNameLst>
                                          <p:attrName>style.visibility</p:attrName>
                                        </p:attrNameLst>
                                      </p:cBhvr>
                                      <p:to>
                                        <p:strVal val="visible"/>
                                      </p:to>
                                    </p:set>
                                    <p:anim calcmode="lin" valueType="num">
                                      <p:cBhvr additive="base">
                                        <p:cTn id="10" dur="1000"/>
                                        <p:tgtEl>
                                          <p:spTgt spid="417"/>
                                        </p:tgtEl>
                                        <p:attrNameLst>
                                          <p:attrName>ppt_x</p:attrName>
                                        </p:attrNameLst>
                                      </p:cBhvr>
                                      <p:tavLst>
                                        <p:tav tm="0">
                                          <p:val>
                                            <p:strVal val="#ppt_x+1"/>
                                          </p:val>
                                        </p:tav>
                                        <p:tav tm="100000">
                                          <p:val>
                                            <p:strVal val="#ppt_x"/>
                                          </p:val>
                                        </p:tav>
                                      </p:tavLst>
                                    </p:anim>
                                  </p:childTnLst>
                                </p:cTn>
                              </p:par>
                              <p:par>
                                <p:cTn id="11" presetID="1" presetClass="entr" presetSubtype="0" fill="hold" nodeType="withEffect">
                                  <p:stCondLst>
                                    <p:cond delay="0"/>
                                  </p:stCondLst>
                                  <p:childTnLst>
                                    <p:set>
                                      <p:cBhvr>
                                        <p:cTn id="12" dur="1" fill="hold">
                                          <p:stCondLst>
                                            <p:cond delay="0"/>
                                          </p:stCondLst>
                                        </p:cTn>
                                        <p:tgtEl>
                                          <p:spTgt spid="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110"/>
          <p:cNvSpPr/>
          <p:nvPr/>
        </p:nvSpPr>
        <p:spPr>
          <a:xfrm>
            <a:off x="3831220" y="3119124"/>
            <a:ext cx="5312780" cy="1736455"/>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05" name="Google Shape;1505;p110"/>
          <p:cNvSpPr/>
          <p:nvPr/>
        </p:nvSpPr>
        <p:spPr>
          <a:xfrm>
            <a:off x="0" y="1352300"/>
            <a:ext cx="3831220" cy="14907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06" name="Google Shape;1506;p110"/>
          <p:cNvSpPr txBox="1">
            <a:spLocks noGrp="1"/>
          </p:cNvSpPr>
          <p:nvPr>
            <p:ph type="title"/>
          </p:nvPr>
        </p:nvSpPr>
        <p:spPr>
          <a:xfrm>
            <a:off x="386897" y="231562"/>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latin typeface="+mj-lt"/>
              </a:rPr>
              <a:t>Ưu điểm</a:t>
            </a:r>
            <a:endParaRPr>
              <a:latin typeface="+mj-lt"/>
            </a:endParaRPr>
          </a:p>
        </p:txBody>
      </p:sp>
      <p:sp>
        <p:nvSpPr>
          <p:cNvPr id="1507" name="Google Shape;1507;p110"/>
          <p:cNvSpPr txBox="1">
            <a:spLocks noGrp="1"/>
          </p:cNvSpPr>
          <p:nvPr>
            <p:ph type="title" idx="2"/>
          </p:nvPr>
        </p:nvSpPr>
        <p:spPr>
          <a:xfrm>
            <a:off x="338756" y="1470491"/>
            <a:ext cx="6130800" cy="288000"/>
          </a:xfrm>
          <a:prstGeom prst="rect">
            <a:avLst/>
          </a:prstGeom>
        </p:spPr>
        <p:txBody>
          <a:bodyPr spcFirstLastPara="1" wrap="square" lIns="91425" tIns="91425" rIns="91425" bIns="91425" anchor="ctr" anchorCtr="0">
            <a:noAutofit/>
          </a:bodyPr>
          <a:lstStyle/>
          <a:p>
            <a:pPr lvl="0"/>
            <a:r>
              <a:rPr lang="en-US" sz="2000" dirty="0" err="1">
                <a:latin typeface="+mj-lt"/>
              </a:rPr>
              <a:t>Tính</a:t>
            </a:r>
            <a:r>
              <a:rPr lang="en-US" sz="2000" dirty="0">
                <a:latin typeface="+mj-lt"/>
              </a:rPr>
              <a:t> </a:t>
            </a:r>
            <a:r>
              <a:rPr lang="en-US" sz="2000" dirty="0" err="1">
                <a:latin typeface="+mj-lt"/>
              </a:rPr>
              <a:t>linh</a:t>
            </a:r>
            <a:r>
              <a:rPr lang="en-US" sz="2000" dirty="0">
                <a:latin typeface="+mj-lt"/>
              </a:rPr>
              <a:t> </a:t>
            </a:r>
            <a:r>
              <a:rPr lang="en-US" sz="2000" dirty="0" err="1">
                <a:latin typeface="+mj-lt"/>
              </a:rPr>
              <a:t>hoạt</a:t>
            </a:r>
            <a:r>
              <a:rPr lang="en-US" sz="2000" dirty="0">
                <a:latin typeface="+mj-lt"/>
              </a:rPr>
              <a:t> </a:t>
            </a:r>
            <a:r>
              <a:rPr lang="en-US" sz="2000" dirty="0" err="1">
                <a:latin typeface="+mj-lt"/>
              </a:rPr>
              <a:t>và</a:t>
            </a:r>
            <a:r>
              <a:rPr lang="en-US" sz="2000" dirty="0">
                <a:latin typeface="+mj-lt"/>
              </a:rPr>
              <a:t> </a:t>
            </a:r>
            <a:r>
              <a:rPr lang="en-US" sz="2000" dirty="0" err="1">
                <a:latin typeface="+mj-lt"/>
              </a:rPr>
              <a:t>thích</a:t>
            </a:r>
            <a:r>
              <a:rPr lang="en-US" sz="2000" dirty="0">
                <a:latin typeface="+mj-lt"/>
              </a:rPr>
              <a:t> </a:t>
            </a:r>
            <a:r>
              <a:rPr lang="en-US" sz="2000" dirty="0" err="1">
                <a:latin typeface="+mj-lt"/>
              </a:rPr>
              <a:t>ứng</a:t>
            </a:r>
            <a:endParaRPr lang="vi-VN" sz="2000" dirty="0">
              <a:latin typeface="+mj-lt"/>
            </a:endParaRPr>
          </a:p>
        </p:txBody>
      </p:sp>
      <p:sp>
        <p:nvSpPr>
          <p:cNvPr id="1508" name="Google Shape;1508;p110"/>
          <p:cNvSpPr txBox="1">
            <a:spLocks noGrp="1"/>
          </p:cNvSpPr>
          <p:nvPr>
            <p:ph type="subTitle" idx="1"/>
          </p:nvPr>
        </p:nvSpPr>
        <p:spPr>
          <a:xfrm>
            <a:off x="338756" y="1708855"/>
            <a:ext cx="2994753" cy="1134145"/>
          </a:xfrm>
          <a:prstGeom prst="rect">
            <a:avLst/>
          </a:prstGeom>
        </p:spPr>
        <p:txBody>
          <a:bodyPr spcFirstLastPara="1" wrap="square" lIns="91425" tIns="91425" rIns="91425" bIns="91425" anchor="ctr" anchorCtr="0">
            <a:noAutofit/>
          </a:bodyPr>
          <a:lstStyle/>
          <a:p>
            <a:pPr marL="0" lvl="0" indent="0"/>
            <a:r>
              <a:rPr lang="en-US" sz="2000" dirty="0" err="1">
                <a:latin typeface="+mj-lt"/>
                <a:ea typeface="Open Sans" panose="020B0606030504020204" pitchFamily="34" charset="0"/>
                <a:cs typeface="Open Sans" panose="020B0606030504020204" pitchFamily="34" charset="0"/>
              </a:rPr>
              <a:t>Dự</a:t>
            </a:r>
            <a:r>
              <a:rPr lang="en-US" sz="2000" dirty="0">
                <a:latin typeface="+mj-lt"/>
                <a:ea typeface="Open Sans" panose="020B0606030504020204" pitchFamily="34" charset="0"/>
                <a:cs typeface="Open Sans" panose="020B0606030504020204" pitchFamily="34" charset="0"/>
              </a:rPr>
              <a:t> </a:t>
            </a:r>
            <a:r>
              <a:rPr lang="en-US" sz="2000" dirty="0" err="1">
                <a:latin typeface="+mj-lt"/>
                <a:ea typeface="Open Sans" panose="020B0606030504020204" pitchFamily="34" charset="0"/>
                <a:cs typeface="Open Sans" panose="020B0606030504020204" pitchFamily="34" charset="0"/>
              </a:rPr>
              <a:t>án</a:t>
            </a:r>
            <a:r>
              <a:rPr lang="en-US" sz="2000" dirty="0">
                <a:latin typeface="+mj-lt"/>
                <a:ea typeface="Open Sans" panose="020B0606030504020204" pitchFamily="34" charset="0"/>
                <a:cs typeface="Open Sans" panose="020B0606030504020204" pitchFamily="34" charset="0"/>
              </a:rPr>
              <a:t> Agile </a:t>
            </a:r>
            <a:r>
              <a:rPr lang="en-US" sz="2000" dirty="0" err="1">
                <a:latin typeface="+mj-lt"/>
                <a:ea typeface="Open Sans" panose="020B0606030504020204" pitchFamily="34" charset="0"/>
                <a:cs typeface="Open Sans" panose="020B0606030504020204" pitchFamily="34" charset="0"/>
              </a:rPr>
              <a:t>linh</a:t>
            </a:r>
            <a:r>
              <a:rPr lang="en-US" sz="2000" dirty="0">
                <a:latin typeface="+mj-lt"/>
                <a:ea typeface="Open Sans" panose="020B0606030504020204" pitchFamily="34" charset="0"/>
                <a:cs typeface="Open Sans" panose="020B0606030504020204" pitchFamily="34" charset="0"/>
              </a:rPr>
              <a:t> </a:t>
            </a:r>
            <a:r>
              <a:rPr lang="en-US" sz="2000" dirty="0" err="1">
                <a:latin typeface="+mj-lt"/>
                <a:ea typeface="Open Sans" panose="020B0606030504020204" pitchFamily="34" charset="0"/>
                <a:cs typeface="Open Sans" panose="020B0606030504020204" pitchFamily="34" charset="0"/>
              </a:rPr>
              <a:t>hoạt</a:t>
            </a:r>
            <a:r>
              <a:rPr lang="en-US" sz="2000" dirty="0">
                <a:latin typeface="+mj-lt"/>
                <a:ea typeface="Open Sans" panose="020B0606030504020204" pitchFamily="34" charset="0"/>
                <a:cs typeface="Open Sans" panose="020B0606030504020204" pitchFamily="34" charset="0"/>
              </a:rPr>
              <a:t>, </a:t>
            </a:r>
            <a:r>
              <a:rPr lang="en-US" sz="2000" dirty="0" err="1">
                <a:latin typeface="+mj-lt"/>
                <a:ea typeface="Open Sans" panose="020B0606030504020204" pitchFamily="34" charset="0"/>
                <a:cs typeface="Open Sans" panose="020B0606030504020204" pitchFamily="34" charset="0"/>
              </a:rPr>
              <a:t>chấp</a:t>
            </a:r>
            <a:r>
              <a:rPr lang="en-US" sz="2000" dirty="0">
                <a:latin typeface="+mj-lt"/>
                <a:ea typeface="Open Sans" panose="020B0606030504020204" pitchFamily="34" charset="0"/>
                <a:cs typeface="Open Sans" panose="020B0606030504020204" pitchFamily="34" charset="0"/>
              </a:rPr>
              <a:t> </a:t>
            </a:r>
            <a:r>
              <a:rPr lang="en-US" sz="2000" dirty="0" err="1">
                <a:latin typeface="+mj-lt"/>
                <a:ea typeface="Open Sans" panose="020B0606030504020204" pitchFamily="34" charset="0"/>
                <a:cs typeface="Open Sans" panose="020B0606030504020204" pitchFamily="34" charset="0"/>
              </a:rPr>
              <a:t>nhận</a:t>
            </a:r>
            <a:r>
              <a:rPr lang="en-US" sz="2000" dirty="0">
                <a:latin typeface="+mj-lt"/>
                <a:ea typeface="Open Sans" panose="020B0606030504020204" pitchFamily="34" charset="0"/>
                <a:cs typeface="Open Sans" panose="020B0606030504020204" pitchFamily="34" charset="0"/>
              </a:rPr>
              <a:t> </a:t>
            </a:r>
            <a:r>
              <a:rPr lang="en-US" sz="2000" dirty="0" err="1">
                <a:latin typeface="+mj-lt"/>
                <a:ea typeface="Open Sans" panose="020B0606030504020204" pitchFamily="34" charset="0"/>
                <a:cs typeface="Open Sans" panose="020B0606030504020204" pitchFamily="34" charset="0"/>
              </a:rPr>
              <a:t>thay</a:t>
            </a:r>
            <a:r>
              <a:rPr lang="en-US" sz="2000" dirty="0">
                <a:latin typeface="+mj-lt"/>
                <a:ea typeface="Open Sans" panose="020B0606030504020204" pitchFamily="34" charset="0"/>
                <a:cs typeface="Open Sans" panose="020B0606030504020204" pitchFamily="34" charset="0"/>
              </a:rPr>
              <a:t> </a:t>
            </a:r>
            <a:r>
              <a:rPr lang="en-US" sz="2000" dirty="0" err="1">
                <a:latin typeface="+mj-lt"/>
                <a:ea typeface="Open Sans" panose="020B0606030504020204" pitchFamily="34" charset="0"/>
                <a:cs typeface="Open Sans" panose="020B0606030504020204" pitchFamily="34" charset="0"/>
              </a:rPr>
              <a:t>đổi</a:t>
            </a:r>
            <a:r>
              <a:rPr lang="en-US" sz="2000" dirty="0">
                <a:latin typeface="+mj-lt"/>
                <a:ea typeface="Open Sans" panose="020B0606030504020204" pitchFamily="34" charset="0"/>
                <a:cs typeface="Open Sans" panose="020B0606030504020204" pitchFamily="34" charset="0"/>
              </a:rPr>
              <a:t>, </a:t>
            </a:r>
            <a:r>
              <a:rPr lang="en-US" sz="2000" dirty="0" err="1">
                <a:latin typeface="+mj-lt"/>
                <a:ea typeface="Open Sans" panose="020B0606030504020204" pitchFamily="34" charset="0"/>
                <a:cs typeface="Open Sans" panose="020B0606030504020204" pitchFamily="34" charset="0"/>
              </a:rPr>
              <a:t>phản</a:t>
            </a:r>
            <a:r>
              <a:rPr lang="en-US" sz="2000" dirty="0">
                <a:latin typeface="+mj-lt"/>
                <a:ea typeface="Open Sans" panose="020B0606030504020204" pitchFamily="34" charset="0"/>
                <a:cs typeface="Open Sans" panose="020B0606030504020204" pitchFamily="34" charset="0"/>
              </a:rPr>
              <a:t> </a:t>
            </a:r>
            <a:r>
              <a:rPr lang="en-US" sz="2000" dirty="0" err="1">
                <a:latin typeface="+mj-lt"/>
                <a:ea typeface="Open Sans" panose="020B0606030504020204" pitchFamily="34" charset="0"/>
                <a:cs typeface="Open Sans" panose="020B0606030504020204" pitchFamily="34" charset="0"/>
              </a:rPr>
              <a:t>ứng</a:t>
            </a:r>
            <a:r>
              <a:rPr lang="en-US" sz="2000" dirty="0">
                <a:latin typeface="+mj-lt"/>
                <a:ea typeface="Open Sans" panose="020B0606030504020204" pitchFamily="34" charset="0"/>
                <a:cs typeface="Open Sans" panose="020B0606030504020204" pitchFamily="34" charset="0"/>
              </a:rPr>
              <a:t> </a:t>
            </a:r>
            <a:r>
              <a:rPr lang="en-US" sz="2000" dirty="0" err="1">
                <a:latin typeface="+mj-lt"/>
                <a:ea typeface="Open Sans" panose="020B0606030504020204" pitchFamily="34" charset="0"/>
                <a:cs typeface="Open Sans" panose="020B0606030504020204" pitchFamily="34" charset="0"/>
              </a:rPr>
              <a:t>nhanh</a:t>
            </a:r>
            <a:r>
              <a:rPr lang="en-US" sz="2000" dirty="0">
                <a:latin typeface="+mj-lt"/>
                <a:ea typeface="Open Sans" panose="020B0606030504020204" pitchFamily="34" charset="0"/>
                <a:cs typeface="Open Sans" panose="020B0606030504020204" pitchFamily="34" charset="0"/>
              </a:rPr>
              <a:t> </a:t>
            </a:r>
            <a:r>
              <a:rPr lang="en-US" sz="2000" dirty="0" err="1">
                <a:latin typeface="+mj-lt"/>
                <a:ea typeface="Open Sans" panose="020B0606030504020204" pitchFamily="34" charset="0"/>
                <a:cs typeface="Open Sans" panose="020B0606030504020204" pitchFamily="34" charset="0"/>
              </a:rPr>
              <a:t>chóng</a:t>
            </a:r>
            <a:r>
              <a:rPr lang="en-US" sz="2000" dirty="0">
                <a:latin typeface="+mj-lt"/>
                <a:ea typeface="Open Sans" panose="020B0606030504020204" pitchFamily="34" charset="0"/>
                <a:cs typeface="Open Sans" panose="020B0606030504020204" pitchFamily="34" charset="0"/>
              </a:rPr>
              <a:t>.</a:t>
            </a:r>
            <a:endParaRPr lang="vi-VN" sz="2000" dirty="0">
              <a:latin typeface="+mj-lt"/>
              <a:ea typeface="Open Sans" panose="020B0606030504020204" pitchFamily="34" charset="0"/>
              <a:cs typeface="Open Sans" panose="020B0606030504020204" pitchFamily="34" charset="0"/>
            </a:endParaRPr>
          </a:p>
        </p:txBody>
      </p:sp>
      <p:sp>
        <p:nvSpPr>
          <p:cNvPr id="1509" name="Google Shape;1509;p110"/>
          <p:cNvSpPr txBox="1">
            <a:spLocks noGrp="1"/>
          </p:cNvSpPr>
          <p:nvPr>
            <p:ph type="title" idx="3"/>
          </p:nvPr>
        </p:nvSpPr>
        <p:spPr>
          <a:xfrm>
            <a:off x="3894255" y="3277448"/>
            <a:ext cx="6130800" cy="288000"/>
          </a:xfrm>
          <a:prstGeom prst="rect">
            <a:avLst/>
          </a:prstGeom>
        </p:spPr>
        <p:txBody>
          <a:bodyPr spcFirstLastPara="1" wrap="square" lIns="91425" tIns="91425" rIns="91425" bIns="91425" anchor="ctr" anchorCtr="0">
            <a:noAutofit/>
          </a:bodyPr>
          <a:lstStyle/>
          <a:p>
            <a:pPr lvl="0"/>
            <a:r>
              <a:rPr lang="vi-VN" sz="2000" dirty="0">
                <a:latin typeface="Arial (Headings)"/>
              </a:rPr>
              <a:t>Đưa sản phẩm ra thị trường nhanh hơn</a:t>
            </a:r>
          </a:p>
        </p:txBody>
      </p:sp>
      <p:sp>
        <p:nvSpPr>
          <p:cNvPr id="1510" name="Google Shape;1510;p110"/>
          <p:cNvSpPr txBox="1">
            <a:spLocks noGrp="1"/>
          </p:cNvSpPr>
          <p:nvPr>
            <p:ph type="subTitle" idx="4"/>
          </p:nvPr>
        </p:nvSpPr>
        <p:spPr>
          <a:xfrm>
            <a:off x="5919824" y="3565447"/>
            <a:ext cx="2986894" cy="1070213"/>
          </a:xfrm>
          <a:prstGeom prst="rect">
            <a:avLst/>
          </a:prstGeom>
        </p:spPr>
        <p:txBody>
          <a:bodyPr spcFirstLastPara="1" wrap="square" lIns="91425" tIns="91425" rIns="91425" bIns="91425" anchor="ctr" anchorCtr="0">
            <a:noAutofit/>
          </a:bodyPr>
          <a:lstStyle/>
          <a:p>
            <a:pPr marL="0" lvl="0" indent="0"/>
            <a:r>
              <a:rPr lang="vi-VN" sz="2000" dirty="0">
                <a:latin typeface="+mn-lt"/>
              </a:rPr>
              <a:t>Agile giao việc trong chu kỳ ngắn, giúp sản phẩm ra thị trường nhanh hơn.</a:t>
            </a:r>
          </a:p>
        </p:txBody>
      </p:sp>
      <p:pic>
        <p:nvPicPr>
          <p:cNvPr id="3" name="Picture 2">
            <a:extLst>
              <a:ext uri="{FF2B5EF4-FFF2-40B4-BE49-F238E27FC236}">
                <a16:creationId xmlns:a16="http://schemas.microsoft.com/office/drawing/2014/main" id="{68D7B0BE-962A-A29F-E0E2-C5B97A7D17E9}"/>
              </a:ext>
            </a:extLst>
          </p:cNvPr>
          <p:cNvPicPr>
            <a:picLocks noChangeAspect="1"/>
          </p:cNvPicPr>
          <p:nvPr/>
        </p:nvPicPr>
        <p:blipFill>
          <a:blip r:embed="rId3"/>
          <a:stretch>
            <a:fillRect/>
          </a:stretch>
        </p:blipFill>
        <p:spPr>
          <a:xfrm>
            <a:off x="5787342" y="301565"/>
            <a:ext cx="2630494" cy="2552149"/>
          </a:xfrm>
          <a:prstGeom prst="rect">
            <a:avLst/>
          </a:prstGeom>
        </p:spPr>
      </p:pic>
    </p:spTree>
    <p:extLst>
      <p:ext uri="{BB962C8B-B14F-4D97-AF65-F5344CB8AC3E}">
        <p14:creationId xmlns:p14="http://schemas.microsoft.com/office/powerpoint/2010/main" val="32423516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05"/>
                                        </p:tgtEl>
                                        <p:attrNameLst>
                                          <p:attrName>style.visibility</p:attrName>
                                        </p:attrNameLst>
                                      </p:cBhvr>
                                      <p:to>
                                        <p:strVal val="visible"/>
                                      </p:to>
                                    </p:set>
                                    <p:animEffect transition="in" filter="fade">
                                      <p:cBhvr>
                                        <p:cTn id="7" dur="1000"/>
                                        <p:tgtEl>
                                          <p:spTgt spid="1505"/>
                                        </p:tgtEl>
                                      </p:cBhvr>
                                    </p:animEffect>
                                  </p:childTnLst>
                                </p:cTn>
                              </p:par>
                              <p:par>
                                <p:cTn id="8" presetID="10" presetClass="entr" presetSubtype="0" fill="hold" nodeType="withEffect">
                                  <p:stCondLst>
                                    <p:cond delay="0"/>
                                  </p:stCondLst>
                                  <p:childTnLst>
                                    <p:set>
                                      <p:cBhvr>
                                        <p:cTn id="9" dur="1" fill="hold">
                                          <p:stCondLst>
                                            <p:cond delay="0"/>
                                          </p:stCondLst>
                                        </p:cTn>
                                        <p:tgtEl>
                                          <p:spTgt spid="1507"/>
                                        </p:tgtEl>
                                        <p:attrNameLst>
                                          <p:attrName>style.visibility</p:attrName>
                                        </p:attrNameLst>
                                      </p:cBhvr>
                                      <p:to>
                                        <p:strVal val="visible"/>
                                      </p:to>
                                    </p:set>
                                    <p:animEffect transition="in" filter="fade">
                                      <p:cBhvr>
                                        <p:cTn id="10" dur="1000"/>
                                        <p:tgtEl>
                                          <p:spTgt spid="1507"/>
                                        </p:tgtEl>
                                      </p:cBhvr>
                                    </p:animEffect>
                                  </p:childTnLst>
                                </p:cTn>
                              </p:par>
                              <p:par>
                                <p:cTn id="11" presetID="10" presetClass="entr" presetSubtype="0" fill="hold" nodeType="withEffect">
                                  <p:stCondLst>
                                    <p:cond delay="0"/>
                                  </p:stCondLst>
                                  <p:childTnLst>
                                    <p:set>
                                      <p:cBhvr>
                                        <p:cTn id="12" dur="1" fill="hold">
                                          <p:stCondLst>
                                            <p:cond delay="0"/>
                                          </p:stCondLst>
                                        </p:cTn>
                                        <p:tgtEl>
                                          <p:spTgt spid="1508"/>
                                        </p:tgtEl>
                                        <p:attrNameLst>
                                          <p:attrName>style.visibility</p:attrName>
                                        </p:attrNameLst>
                                      </p:cBhvr>
                                      <p:to>
                                        <p:strVal val="visible"/>
                                      </p:to>
                                    </p:set>
                                    <p:animEffect transition="in" filter="fade">
                                      <p:cBhvr>
                                        <p:cTn id="13" dur="1000"/>
                                        <p:tgtEl>
                                          <p:spTgt spid="1508"/>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504"/>
                                        </p:tgtEl>
                                        <p:attrNameLst>
                                          <p:attrName>style.visibility</p:attrName>
                                        </p:attrNameLst>
                                      </p:cBhvr>
                                      <p:to>
                                        <p:strVal val="visible"/>
                                      </p:to>
                                    </p:set>
                                    <p:animEffect transition="in" filter="fade">
                                      <p:cBhvr>
                                        <p:cTn id="17" dur="1000"/>
                                        <p:tgtEl>
                                          <p:spTgt spid="1504"/>
                                        </p:tgtEl>
                                      </p:cBhvr>
                                    </p:animEffect>
                                  </p:childTnLst>
                                </p:cTn>
                              </p:par>
                              <p:par>
                                <p:cTn id="18" presetID="10" presetClass="entr" presetSubtype="0" fill="hold" nodeType="withEffect">
                                  <p:stCondLst>
                                    <p:cond delay="0"/>
                                  </p:stCondLst>
                                  <p:childTnLst>
                                    <p:set>
                                      <p:cBhvr>
                                        <p:cTn id="19" dur="1" fill="hold">
                                          <p:stCondLst>
                                            <p:cond delay="0"/>
                                          </p:stCondLst>
                                        </p:cTn>
                                        <p:tgtEl>
                                          <p:spTgt spid="1509"/>
                                        </p:tgtEl>
                                        <p:attrNameLst>
                                          <p:attrName>style.visibility</p:attrName>
                                        </p:attrNameLst>
                                      </p:cBhvr>
                                      <p:to>
                                        <p:strVal val="visible"/>
                                      </p:to>
                                    </p:set>
                                    <p:animEffect transition="in" filter="fade">
                                      <p:cBhvr>
                                        <p:cTn id="20" dur="1000"/>
                                        <p:tgtEl>
                                          <p:spTgt spid="1509"/>
                                        </p:tgtEl>
                                      </p:cBhvr>
                                    </p:animEffect>
                                  </p:childTnLst>
                                </p:cTn>
                              </p:par>
                              <p:par>
                                <p:cTn id="21" presetID="10" presetClass="entr" presetSubtype="0" fill="hold" nodeType="withEffect">
                                  <p:stCondLst>
                                    <p:cond delay="0"/>
                                  </p:stCondLst>
                                  <p:childTnLst>
                                    <p:set>
                                      <p:cBhvr>
                                        <p:cTn id="22" dur="1" fill="hold">
                                          <p:stCondLst>
                                            <p:cond delay="0"/>
                                          </p:stCondLst>
                                        </p:cTn>
                                        <p:tgtEl>
                                          <p:spTgt spid="1510"/>
                                        </p:tgtEl>
                                        <p:attrNameLst>
                                          <p:attrName>style.visibility</p:attrName>
                                        </p:attrNameLst>
                                      </p:cBhvr>
                                      <p:to>
                                        <p:strVal val="visible"/>
                                      </p:to>
                                    </p:set>
                                    <p:animEffect transition="in" filter="fade">
                                      <p:cBhvr>
                                        <p:cTn id="23" dur="1000"/>
                                        <p:tgtEl>
                                          <p:spTgt spid="1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110"/>
          <p:cNvSpPr/>
          <p:nvPr/>
        </p:nvSpPr>
        <p:spPr>
          <a:xfrm>
            <a:off x="3743786" y="3119125"/>
            <a:ext cx="5400214" cy="14907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05" name="Google Shape;1505;p110"/>
          <p:cNvSpPr/>
          <p:nvPr/>
        </p:nvSpPr>
        <p:spPr>
          <a:xfrm>
            <a:off x="0" y="1352300"/>
            <a:ext cx="4664597" cy="14907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06" name="Google Shape;1506;p110"/>
          <p:cNvSpPr txBox="1">
            <a:spLocks noGrp="1"/>
          </p:cNvSpPr>
          <p:nvPr>
            <p:ph type="title"/>
          </p:nvPr>
        </p:nvSpPr>
        <p:spPr>
          <a:xfrm>
            <a:off x="399960" y="221929"/>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latin typeface="+mj-lt"/>
              </a:rPr>
              <a:t>Ưu điểm</a:t>
            </a:r>
            <a:endParaRPr>
              <a:latin typeface="+mj-lt"/>
            </a:endParaRPr>
          </a:p>
        </p:txBody>
      </p:sp>
      <p:sp>
        <p:nvSpPr>
          <p:cNvPr id="1507" name="Google Shape;1507;p110"/>
          <p:cNvSpPr txBox="1">
            <a:spLocks noGrp="1"/>
          </p:cNvSpPr>
          <p:nvPr>
            <p:ph type="title" idx="2"/>
          </p:nvPr>
        </p:nvSpPr>
        <p:spPr>
          <a:xfrm>
            <a:off x="338756" y="1470491"/>
            <a:ext cx="6130800" cy="288000"/>
          </a:xfrm>
          <a:prstGeom prst="rect">
            <a:avLst/>
          </a:prstGeom>
        </p:spPr>
        <p:txBody>
          <a:bodyPr spcFirstLastPara="1" wrap="square" lIns="91425" tIns="91425" rIns="91425" bIns="91425" anchor="ctr" anchorCtr="0">
            <a:noAutofit/>
          </a:bodyPr>
          <a:lstStyle/>
          <a:p>
            <a:pPr lvl="0"/>
            <a:r>
              <a:rPr lang="en-US" sz="2000" err="1">
                <a:latin typeface="+mj-lt"/>
              </a:rPr>
              <a:t>Tăng</a:t>
            </a:r>
            <a:r>
              <a:rPr lang="en-US" sz="2000">
                <a:latin typeface="+mj-lt"/>
              </a:rPr>
              <a:t> </a:t>
            </a:r>
            <a:r>
              <a:rPr lang="en-US" sz="2000" err="1">
                <a:latin typeface="+mj-lt"/>
              </a:rPr>
              <a:t>sự</a:t>
            </a:r>
            <a:r>
              <a:rPr lang="en-US" sz="2000">
                <a:latin typeface="+mj-lt"/>
              </a:rPr>
              <a:t> </a:t>
            </a:r>
            <a:r>
              <a:rPr lang="en-US" sz="2000" err="1">
                <a:latin typeface="+mj-lt"/>
              </a:rPr>
              <a:t>hài</a:t>
            </a:r>
            <a:r>
              <a:rPr lang="en-US" sz="2000">
                <a:latin typeface="+mj-lt"/>
              </a:rPr>
              <a:t> </a:t>
            </a:r>
            <a:r>
              <a:rPr lang="en-US" sz="2000" err="1">
                <a:latin typeface="+mj-lt"/>
              </a:rPr>
              <a:t>lòng</a:t>
            </a:r>
            <a:r>
              <a:rPr lang="en-US" sz="2000">
                <a:latin typeface="+mj-lt"/>
              </a:rPr>
              <a:t> </a:t>
            </a:r>
            <a:r>
              <a:rPr lang="en-US" sz="2000" err="1">
                <a:latin typeface="+mj-lt"/>
              </a:rPr>
              <a:t>của</a:t>
            </a:r>
            <a:r>
              <a:rPr lang="en-US" sz="2000">
                <a:latin typeface="+mj-lt"/>
              </a:rPr>
              <a:t> </a:t>
            </a:r>
            <a:r>
              <a:rPr lang="en-US" sz="2000" err="1">
                <a:latin typeface="+mj-lt"/>
              </a:rPr>
              <a:t>khách</a:t>
            </a:r>
            <a:r>
              <a:rPr lang="en-US" sz="2000">
                <a:latin typeface="+mj-lt"/>
              </a:rPr>
              <a:t> </a:t>
            </a:r>
            <a:r>
              <a:rPr lang="en-US" sz="2000" err="1">
                <a:latin typeface="+mj-lt"/>
              </a:rPr>
              <a:t>hàng</a:t>
            </a:r>
            <a:endParaRPr lang="vi-VN" sz="2000">
              <a:latin typeface="+mj-lt"/>
            </a:endParaRPr>
          </a:p>
        </p:txBody>
      </p:sp>
      <p:sp>
        <p:nvSpPr>
          <p:cNvPr id="1508" name="Google Shape;1508;p110"/>
          <p:cNvSpPr txBox="1">
            <a:spLocks noGrp="1"/>
          </p:cNvSpPr>
          <p:nvPr>
            <p:ph type="subTitle" idx="1"/>
          </p:nvPr>
        </p:nvSpPr>
        <p:spPr>
          <a:xfrm>
            <a:off x="338756" y="1827045"/>
            <a:ext cx="4325841" cy="893005"/>
          </a:xfrm>
          <a:prstGeom prst="rect">
            <a:avLst/>
          </a:prstGeom>
        </p:spPr>
        <p:txBody>
          <a:bodyPr spcFirstLastPara="1" wrap="square" lIns="91425" tIns="91425" rIns="91425" bIns="91425" anchor="ctr" anchorCtr="0">
            <a:noAutofit/>
          </a:bodyPr>
          <a:lstStyle/>
          <a:p>
            <a:pPr marL="0" lvl="0" indent="0"/>
            <a:r>
              <a:rPr lang="en-US" sz="2000" dirty="0">
                <a:latin typeface="+mn-lt"/>
              </a:rPr>
              <a:t>Ư</a:t>
            </a:r>
            <a:r>
              <a:rPr lang="vi-VN" sz="2000" dirty="0">
                <a:latin typeface="+mn-lt"/>
              </a:rPr>
              <a:t>u tiên sự cộng tác với khách hàng, đảm bảo phản hồi đều đặn và sự tham gia trong quá trình phát triển.</a:t>
            </a:r>
          </a:p>
        </p:txBody>
      </p:sp>
      <p:sp>
        <p:nvSpPr>
          <p:cNvPr id="1509" name="Google Shape;1509;p110"/>
          <p:cNvSpPr txBox="1">
            <a:spLocks noGrp="1"/>
          </p:cNvSpPr>
          <p:nvPr>
            <p:ph type="title" idx="3"/>
          </p:nvPr>
        </p:nvSpPr>
        <p:spPr>
          <a:xfrm>
            <a:off x="3743786" y="3277448"/>
            <a:ext cx="6130800" cy="288000"/>
          </a:xfrm>
          <a:prstGeom prst="rect">
            <a:avLst/>
          </a:prstGeom>
        </p:spPr>
        <p:txBody>
          <a:bodyPr spcFirstLastPara="1" wrap="square" lIns="91425" tIns="91425" rIns="91425" bIns="91425" anchor="ctr" anchorCtr="0">
            <a:noAutofit/>
          </a:bodyPr>
          <a:lstStyle/>
          <a:p>
            <a:pPr lvl="0"/>
            <a:r>
              <a:rPr lang="vi-VN" sz="2000" dirty="0">
                <a:latin typeface="Arial (Headings)"/>
              </a:rPr>
              <a:t>Tương tác thông tin tốt hơn</a:t>
            </a:r>
          </a:p>
        </p:txBody>
      </p:sp>
      <p:sp>
        <p:nvSpPr>
          <p:cNvPr id="1510" name="Google Shape;1510;p110"/>
          <p:cNvSpPr txBox="1">
            <a:spLocks noGrp="1"/>
          </p:cNvSpPr>
          <p:nvPr>
            <p:ph type="subTitle" idx="4"/>
          </p:nvPr>
        </p:nvSpPr>
        <p:spPr>
          <a:xfrm>
            <a:off x="3743786" y="3755218"/>
            <a:ext cx="5290256" cy="523199"/>
          </a:xfrm>
          <a:prstGeom prst="rect">
            <a:avLst/>
          </a:prstGeom>
        </p:spPr>
        <p:txBody>
          <a:bodyPr spcFirstLastPara="1" wrap="square" lIns="91425" tIns="91425" rIns="91425" bIns="91425" anchor="ctr" anchorCtr="0">
            <a:noAutofit/>
          </a:bodyPr>
          <a:lstStyle/>
          <a:p>
            <a:pPr marL="0" lvl="0" indent="0"/>
            <a:r>
              <a:rPr lang="vi-VN" sz="2000" dirty="0">
                <a:latin typeface="+mn-lt"/>
              </a:rPr>
              <a:t>Agile nhấn mạnh</a:t>
            </a:r>
            <a:r>
              <a:rPr lang="en-US" sz="2000" dirty="0">
                <a:latin typeface="+mn-lt"/>
              </a:rPr>
              <a:t> </a:t>
            </a:r>
            <a:r>
              <a:rPr lang="en-US" sz="2000" dirty="0" err="1">
                <a:latin typeface="+mn-lt"/>
              </a:rPr>
              <a:t>việc</a:t>
            </a:r>
            <a:r>
              <a:rPr lang="vi-VN" sz="2000" dirty="0">
                <a:latin typeface="+mn-lt"/>
              </a:rPr>
              <a:t> giao tiếp trong nhóm. Cuộc họp hàng ngày, đánh giá thường xuyên giúp nắm bắt thông tin dự án tốt hơn.</a:t>
            </a:r>
          </a:p>
        </p:txBody>
      </p:sp>
      <p:pic>
        <p:nvPicPr>
          <p:cNvPr id="2" name="Picture 1">
            <a:extLst>
              <a:ext uri="{FF2B5EF4-FFF2-40B4-BE49-F238E27FC236}">
                <a16:creationId xmlns:a16="http://schemas.microsoft.com/office/drawing/2014/main" id="{D6D9170E-3231-4307-D1A4-9F1ED8EB0473}"/>
              </a:ext>
            </a:extLst>
          </p:cNvPr>
          <p:cNvPicPr>
            <a:picLocks noChangeAspect="1"/>
          </p:cNvPicPr>
          <p:nvPr/>
        </p:nvPicPr>
        <p:blipFill>
          <a:blip r:embed="rId3"/>
          <a:stretch>
            <a:fillRect/>
          </a:stretch>
        </p:blipFill>
        <p:spPr>
          <a:xfrm>
            <a:off x="5787342" y="301565"/>
            <a:ext cx="2630494" cy="2552149"/>
          </a:xfrm>
          <a:prstGeom prst="rect">
            <a:avLst/>
          </a:prstGeom>
        </p:spPr>
      </p:pic>
    </p:spTree>
    <p:extLst>
      <p:ext uri="{BB962C8B-B14F-4D97-AF65-F5344CB8AC3E}">
        <p14:creationId xmlns:p14="http://schemas.microsoft.com/office/powerpoint/2010/main" val="6663990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05"/>
                                        </p:tgtEl>
                                        <p:attrNameLst>
                                          <p:attrName>style.visibility</p:attrName>
                                        </p:attrNameLst>
                                      </p:cBhvr>
                                      <p:to>
                                        <p:strVal val="visible"/>
                                      </p:to>
                                    </p:set>
                                    <p:animEffect transition="in" filter="fade">
                                      <p:cBhvr>
                                        <p:cTn id="7" dur="1000"/>
                                        <p:tgtEl>
                                          <p:spTgt spid="1505"/>
                                        </p:tgtEl>
                                      </p:cBhvr>
                                    </p:animEffect>
                                  </p:childTnLst>
                                </p:cTn>
                              </p:par>
                              <p:par>
                                <p:cTn id="8" presetID="10" presetClass="entr" presetSubtype="0" fill="hold" nodeType="withEffect">
                                  <p:stCondLst>
                                    <p:cond delay="0"/>
                                  </p:stCondLst>
                                  <p:childTnLst>
                                    <p:set>
                                      <p:cBhvr>
                                        <p:cTn id="9" dur="1" fill="hold">
                                          <p:stCondLst>
                                            <p:cond delay="0"/>
                                          </p:stCondLst>
                                        </p:cTn>
                                        <p:tgtEl>
                                          <p:spTgt spid="1507"/>
                                        </p:tgtEl>
                                        <p:attrNameLst>
                                          <p:attrName>style.visibility</p:attrName>
                                        </p:attrNameLst>
                                      </p:cBhvr>
                                      <p:to>
                                        <p:strVal val="visible"/>
                                      </p:to>
                                    </p:set>
                                    <p:animEffect transition="in" filter="fade">
                                      <p:cBhvr>
                                        <p:cTn id="10" dur="1000"/>
                                        <p:tgtEl>
                                          <p:spTgt spid="1507"/>
                                        </p:tgtEl>
                                      </p:cBhvr>
                                    </p:animEffect>
                                  </p:childTnLst>
                                </p:cTn>
                              </p:par>
                              <p:par>
                                <p:cTn id="11" presetID="10" presetClass="entr" presetSubtype="0" fill="hold" nodeType="withEffect">
                                  <p:stCondLst>
                                    <p:cond delay="0"/>
                                  </p:stCondLst>
                                  <p:childTnLst>
                                    <p:set>
                                      <p:cBhvr>
                                        <p:cTn id="12" dur="1" fill="hold">
                                          <p:stCondLst>
                                            <p:cond delay="0"/>
                                          </p:stCondLst>
                                        </p:cTn>
                                        <p:tgtEl>
                                          <p:spTgt spid="1508"/>
                                        </p:tgtEl>
                                        <p:attrNameLst>
                                          <p:attrName>style.visibility</p:attrName>
                                        </p:attrNameLst>
                                      </p:cBhvr>
                                      <p:to>
                                        <p:strVal val="visible"/>
                                      </p:to>
                                    </p:set>
                                    <p:animEffect transition="in" filter="fade">
                                      <p:cBhvr>
                                        <p:cTn id="13" dur="1000"/>
                                        <p:tgtEl>
                                          <p:spTgt spid="1508"/>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504"/>
                                        </p:tgtEl>
                                        <p:attrNameLst>
                                          <p:attrName>style.visibility</p:attrName>
                                        </p:attrNameLst>
                                      </p:cBhvr>
                                      <p:to>
                                        <p:strVal val="visible"/>
                                      </p:to>
                                    </p:set>
                                    <p:animEffect transition="in" filter="fade">
                                      <p:cBhvr>
                                        <p:cTn id="17" dur="1000"/>
                                        <p:tgtEl>
                                          <p:spTgt spid="1504"/>
                                        </p:tgtEl>
                                      </p:cBhvr>
                                    </p:animEffect>
                                  </p:childTnLst>
                                </p:cTn>
                              </p:par>
                              <p:par>
                                <p:cTn id="18" presetID="10" presetClass="entr" presetSubtype="0" fill="hold" nodeType="withEffect">
                                  <p:stCondLst>
                                    <p:cond delay="0"/>
                                  </p:stCondLst>
                                  <p:childTnLst>
                                    <p:set>
                                      <p:cBhvr>
                                        <p:cTn id="19" dur="1" fill="hold">
                                          <p:stCondLst>
                                            <p:cond delay="0"/>
                                          </p:stCondLst>
                                        </p:cTn>
                                        <p:tgtEl>
                                          <p:spTgt spid="1509"/>
                                        </p:tgtEl>
                                        <p:attrNameLst>
                                          <p:attrName>style.visibility</p:attrName>
                                        </p:attrNameLst>
                                      </p:cBhvr>
                                      <p:to>
                                        <p:strVal val="visible"/>
                                      </p:to>
                                    </p:set>
                                    <p:animEffect transition="in" filter="fade">
                                      <p:cBhvr>
                                        <p:cTn id="20" dur="1000"/>
                                        <p:tgtEl>
                                          <p:spTgt spid="1509"/>
                                        </p:tgtEl>
                                      </p:cBhvr>
                                    </p:animEffect>
                                  </p:childTnLst>
                                </p:cTn>
                              </p:par>
                              <p:par>
                                <p:cTn id="21" presetID="10" presetClass="entr" presetSubtype="0" fill="hold" nodeType="withEffect">
                                  <p:stCondLst>
                                    <p:cond delay="0"/>
                                  </p:stCondLst>
                                  <p:childTnLst>
                                    <p:set>
                                      <p:cBhvr>
                                        <p:cTn id="22" dur="1" fill="hold">
                                          <p:stCondLst>
                                            <p:cond delay="0"/>
                                          </p:stCondLst>
                                        </p:cTn>
                                        <p:tgtEl>
                                          <p:spTgt spid="1510"/>
                                        </p:tgtEl>
                                        <p:attrNameLst>
                                          <p:attrName>style.visibility</p:attrName>
                                        </p:attrNameLst>
                                      </p:cBhvr>
                                      <p:to>
                                        <p:strVal val="visible"/>
                                      </p:to>
                                    </p:set>
                                    <p:animEffect transition="in" filter="fade">
                                      <p:cBhvr>
                                        <p:cTn id="23" dur="1000"/>
                                        <p:tgtEl>
                                          <p:spTgt spid="1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77"/>
          <p:cNvSpPr txBox="1">
            <a:spLocks noGrp="1"/>
          </p:cNvSpPr>
          <p:nvPr>
            <p:ph type="title"/>
          </p:nvPr>
        </p:nvSpPr>
        <p:spPr>
          <a:xfrm>
            <a:off x="4572000" y="283400"/>
            <a:ext cx="3686400" cy="5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sz="3000">
                <a:latin typeface="+mj-lt"/>
              </a:rPr>
              <a:t>Nhược điểm</a:t>
            </a:r>
            <a:endParaRPr sz="3000">
              <a:latin typeface="+mj-lt"/>
            </a:endParaRPr>
          </a:p>
        </p:txBody>
      </p:sp>
      <p:sp>
        <p:nvSpPr>
          <p:cNvPr id="4" name="TextBox 3">
            <a:extLst>
              <a:ext uri="{FF2B5EF4-FFF2-40B4-BE49-F238E27FC236}">
                <a16:creationId xmlns:a16="http://schemas.microsoft.com/office/drawing/2014/main" id="{A9FDBF3C-0AC3-3AD1-D556-63810CD9C6A4}"/>
              </a:ext>
            </a:extLst>
          </p:cNvPr>
          <p:cNvSpPr txBox="1"/>
          <p:nvPr/>
        </p:nvSpPr>
        <p:spPr>
          <a:xfrm>
            <a:off x="4450369" y="1306307"/>
            <a:ext cx="4522181" cy="2037161"/>
          </a:xfrm>
          <a:prstGeom prst="rect">
            <a:avLst/>
          </a:prstGeom>
          <a:noFill/>
        </p:spPr>
        <p:txBody>
          <a:bodyPr wrap="square" rtlCol="0">
            <a:spAutoFit/>
          </a:bodyPr>
          <a:lstStyle/>
          <a:p>
            <a:pPr marL="342900" lvl="0" indent="-342900" algn="just">
              <a:lnSpc>
                <a:spcPct val="115000"/>
              </a:lnSpc>
              <a:spcAft>
                <a:spcPts val="800"/>
              </a:spcAft>
              <a:buFont typeface="Wingdings" panose="05000000000000000000" pitchFamily="2" charset="2"/>
              <a:buChar char="Ø"/>
            </a:pPr>
            <a:r>
              <a:rPr lang="en-US" sz="2000" u="none" strike="noStrike" err="1">
                <a:effectLst/>
                <a:latin typeface="+mj-lt"/>
                <a:ea typeface="Times New Roman" panose="02020603050405020304" pitchFamily="18" charset="0"/>
                <a:cs typeface="Aptos" panose="020B0004020202020204" pitchFamily="34" charset="0"/>
              </a:rPr>
              <a:t>Khó</a:t>
            </a:r>
            <a:r>
              <a:rPr lang="en-US" sz="2000" u="none" strike="noStrike">
                <a:effectLst/>
                <a:latin typeface="+mj-lt"/>
                <a:ea typeface="Times New Roman" panose="02020603050405020304" pitchFamily="18" charset="0"/>
                <a:cs typeface="Aptos" panose="020B0004020202020204" pitchFamily="34" charset="0"/>
              </a:rPr>
              <a:t> </a:t>
            </a:r>
            <a:r>
              <a:rPr lang="en-US" sz="2000" u="none" strike="noStrike" err="1">
                <a:effectLst/>
                <a:latin typeface="+mj-lt"/>
                <a:ea typeface="Times New Roman" panose="02020603050405020304" pitchFamily="18" charset="0"/>
                <a:cs typeface="Aptos" panose="020B0004020202020204" pitchFamily="34" charset="0"/>
              </a:rPr>
              <a:t>xác</a:t>
            </a:r>
            <a:r>
              <a:rPr lang="en-US" sz="2000" u="none" strike="noStrike">
                <a:effectLst/>
                <a:latin typeface="+mj-lt"/>
                <a:ea typeface="Times New Roman" panose="02020603050405020304" pitchFamily="18" charset="0"/>
                <a:cs typeface="Aptos" panose="020B0004020202020204" pitchFamily="34" charset="0"/>
              </a:rPr>
              <a:t> </a:t>
            </a:r>
            <a:r>
              <a:rPr lang="en-US" sz="2000" u="none" strike="noStrike" err="1">
                <a:effectLst/>
                <a:latin typeface="+mj-lt"/>
                <a:ea typeface="Times New Roman" panose="02020603050405020304" pitchFamily="18" charset="0"/>
                <a:cs typeface="Aptos" panose="020B0004020202020204" pitchFamily="34" charset="0"/>
              </a:rPr>
              <a:t>định</a:t>
            </a:r>
            <a:r>
              <a:rPr lang="en-US" sz="2000" u="none" strike="noStrike">
                <a:effectLst/>
                <a:latin typeface="+mj-lt"/>
                <a:ea typeface="Times New Roman" panose="02020603050405020304" pitchFamily="18" charset="0"/>
                <a:cs typeface="Aptos" panose="020B0004020202020204" pitchFamily="34" charset="0"/>
              </a:rPr>
              <a:t> </a:t>
            </a:r>
            <a:r>
              <a:rPr lang="en-US" sz="2000" u="none" strike="noStrike" err="1">
                <a:effectLst/>
                <a:latin typeface="+mj-lt"/>
                <a:ea typeface="Times New Roman" panose="02020603050405020304" pitchFamily="18" charset="0"/>
                <a:cs typeface="Aptos" panose="020B0004020202020204" pitchFamily="34" charset="0"/>
              </a:rPr>
              <a:t>phạm</a:t>
            </a:r>
            <a:r>
              <a:rPr lang="en-US" sz="2000" u="none" strike="noStrike">
                <a:effectLst/>
                <a:latin typeface="+mj-lt"/>
                <a:ea typeface="Times New Roman" panose="02020603050405020304" pitchFamily="18" charset="0"/>
                <a:cs typeface="Aptos" panose="020B0004020202020204" pitchFamily="34" charset="0"/>
              </a:rPr>
              <a:t> vi, </a:t>
            </a:r>
            <a:r>
              <a:rPr lang="en-US" sz="2000" u="none" strike="noStrike" err="1">
                <a:effectLst/>
                <a:latin typeface="+mj-lt"/>
                <a:ea typeface="Times New Roman" panose="02020603050405020304" pitchFamily="18" charset="0"/>
                <a:cs typeface="Aptos" panose="020B0004020202020204" pitchFamily="34" charset="0"/>
              </a:rPr>
              <a:t>mục</a:t>
            </a:r>
            <a:r>
              <a:rPr lang="en-US" sz="2000" u="none" strike="noStrike">
                <a:effectLst/>
                <a:latin typeface="+mj-lt"/>
                <a:ea typeface="Times New Roman" panose="02020603050405020304" pitchFamily="18" charset="0"/>
                <a:cs typeface="Aptos" panose="020B0004020202020204" pitchFamily="34" charset="0"/>
              </a:rPr>
              <a:t> </a:t>
            </a:r>
            <a:r>
              <a:rPr lang="en-US" sz="2000" u="none" strike="noStrike" err="1">
                <a:effectLst/>
                <a:latin typeface="+mj-lt"/>
                <a:ea typeface="Times New Roman" panose="02020603050405020304" pitchFamily="18" charset="0"/>
                <a:cs typeface="Aptos" panose="020B0004020202020204" pitchFamily="34" charset="0"/>
              </a:rPr>
              <a:t>tiêu</a:t>
            </a:r>
            <a:r>
              <a:rPr lang="en-US" sz="2000">
                <a:latin typeface="+mj-lt"/>
                <a:ea typeface="Times New Roman" panose="02020603050405020304" pitchFamily="18" charset="0"/>
                <a:cs typeface="Aptos" panose="020B0004020202020204" pitchFamily="34" charset="0"/>
              </a:rPr>
              <a:t>.</a:t>
            </a:r>
            <a:endParaRPr lang="en-US" sz="2000" u="none" strike="noStrike">
              <a:effectLst/>
              <a:latin typeface="+mj-lt"/>
              <a:ea typeface="Times New Roman" panose="02020603050405020304" pitchFamily="18" charset="0"/>
              <a:cs typeface="Aptos" panose="020B0004020202020204" pitchFamily="34" charset="0"/>
            </a:endParaRPr>
          </a:p>
          <a:p>
            <a:pPr marL="342900" lvl="0" indent="-342900" algn="just">
              <a:lnSpc>
                <a:spcPct val="115000"/>
              </a:lnSpc>
              <a:spcAft>
                <a:spcPts val="800"/>
              </a:spcAft>
              <a:buFont typeface="Wingdings" panose="05000000000000000000" pitchFamily="2" charset="2"/>
              <a:buChar char="Ø"/>
            </a:pPr>
            <a:r>
              <a:rPr lang="en-US" sz="2000" u="none" strike="noStrike" err="1">
                <a:effectLst/>
                <a:latin typeface="+mj-lt"/>
                <a:ea typeface="Times New Roman" panose="02020603050405020304" pitchFamily="18" charset="0"/>
                <a:cs typeface="Aptos" panose="020B0004020202020204" pitchFamily="34" charset="0"/>
              </a:rPr>
              <a:t>Đòi</a:t>
            </a:r>
            <a:r>
              <a:rPr lang="en-US" sz="2000" u="none" strike="noStrike">
                <a:effectLst/>
                <a:latin typeface="+mj-lt"/>
                <a:ea typeface="Times New Roman" panose="02020603050405020304" pitchFamily="18" charset="0"/>
                <a:cs typeface="Aptos" panose="020B0004020202020204" pitchFamily="34" charset="0"/>
              </a:rPr>
              <a:t> </a:t>
            </a:r>
            <a:r>
              <a:rPr lang="en-US" sz="2000" u="none" strike="noStrike" err="1">
                <a:effectLst/>
                <a:latin typeface="+mj-lt"/>
                <a:ea typeface="Times New Roman" panose="02020603050405020304" pitchFamily="18" charset="0"/>
                <a:cs typeface="Aptos" panose="020B0004020202020204" pitchFamily="34" charset="0"/>
              </a:rPr>
              <a:t>hỏi</a:t>
            </a:r>
            <a:r>
              <a:rPr lang="en-US" sz="2000" u="none" strike="noStrike">
                <a:effectLst/>
                <a:latin typeface="+mj-lt"/>
                <a:ea typeface="Times New Roman" panose="02020603050405020304" pitchFamily="18" charset="0"/>
                <a:cs typeface="Aptos" panose="020B0004020202020204" pitchFamily="34" charset="0"/>
              </a:rPr>
              <a:t> </a:t>
            </a:r>
            <a:r>
              <a:rPr lang="en-US" sz="2000" u="none" strike="noStrike" err="1">
                <a:effectLst/>
                <a:latin typeface="+mj-lt"/>
                <a:ea typeface="Times New Roman" panose="02020603050405020304" pitchFamily="18" charset="0"/>
                <a:cs typeface="Aptos" panose="020B0004020202020204" pitchFamily="34" charset="0"/>
              </a:rPr>
              <a:t>sự</a:t>
            </a:r>
            <a:r>
              <a:rPr lang="en-US" sz="2000" u="none" strike="noStrike">
                <a:effectLst/>
                <a:latin typeface="+mj-lt"/>
                <a:ea typeface="Times New Roman" panose="02020603050405020304" pitchFamily="18" charset="0"/>
                <a:cs typeface="Aptos" panose="020B0004020202020204" pitchFamily="34" charset="0"/>
              </a:rPr>
              <a:t> </a:t>
            </a:r>
            <a:r>
              <a:rPr lang="en-US" sz="2000" u="none" strike="noStrike" err="1">
                <a:effectLst/>
                <a:latin typeface="+mj-lt"/>
                <a:ea typeface="Times New Roman" panose="02020603050405020304" pitchFamily="18" charset="0"/>
                <a:cs typeface="Aptos" panose="020B0004020202020204" pitchFamily="34" charset="0"/>
              </a:rPr>
              <a:t>tham</a:t>
            </a:r>
            <a:r>
              <a:rPr lang="en-US" sz="2000" u="none" strike="noStrike">
                <a:effectLst/>
                <a:latin typeface="+mj-lt"/>
                <a:ea typeface="Times New Roman" panose="02020603050405020304" pitchFamily="18" charset="0"/>
                <a:cs typeface="Aptos" panose="020B0004020202020204" pitchFamily="34" charset="0"/>
              </a:rPr>
              <a:t> </a:t>
            </a:r>
            <a:r>
              <a:rPr lang="en-US" sz="2000" u="none" strike="noStrike" err="1">
                <a:effectLst/>
                <a:latin typeface="+mj-lt"/>
                <a:ea typeface="Times New Roman" panose="02020603050405020304" pitchFamily="18" charset="0"/>
                <a:cs typeface="Aptos" panose="020B0004020202020204" pitchFamily="34" charset="0"/>
              </a:rPr>
              <a:t>gia</a:t>
            </a:r>
            <a:r>
              <a:rPr lang="en-US" sz="2000" u="none" strike="noStrike">
                <a:effectLst/>
                <a:latin typeface="+mj-lt"/>
                <a:ea typeface="Times New Roman" panose="02020603050405020304" pitchFamily="18" charset="0"/>
                <a:cs typeface="Aptos" panose="020B0004020202020204" pitchFamily="34" charset="0"/>
              </a:rPr>
              <a:t> </a:t>
            </a:r>
            <a:r>
              <a:rPr lang="en-US" sz="2000" u="none" strike="noStrike" err="1">
                <a:effectLst/>
                <a:latin typeface="+mj-lt"/>
                <a:ea typeface="Times New Roman" panose="02020603050405020304" pitchFamily="18" charset="0"/>
                <a:cs typeface="Aptos" panose="020B0004020202020204" pitchFamily="34" charset="0"/>
              </a:rPr>
              <a:t>chặt</a:t>
            </a:r>
            <a:r>
              <a:rPr lang="en-US" sz="2000" u="none" strike="noStrike">
                <a:effectLst/>
                <a:latin typeface="+mj-lt"/>
                <a:ea typeface="Times New Roman" panose="02020603050405020304" pitchFamily="18" charset="0"/>
                <a:cs typeface="Aptos" panose="020B0004020202020204" pitchFamily="34" charset="0"/>
              </a:rPr>
              <a:t> </a:t>
            </a:r>
            <a:r>
              <a:rPr lang="en-US" sz="2000" u="none" strike="noStrike" err="1">
                <a:effectLst/>
                <a:latin typeface="+mj-lt"/>
                <a:ea typeface="Times New Roman" panose="02020603050405020304" pitchFamily="18" charset="0"/>
                <a:cs typeface="Aptos" panose="020B0004020202020204" pitchFamily="34" charset="0"/>
              </a:rPr>
              <a:t>chẽ</a:t>
            </a:r>
            <a:r>
              <a:rPr lang="en-US" sz="2000" u="none" strike="noStrike">
                <a:effectLst/>
                <a:latin typeface="+mj-lt"/>
                <a:ea typeface="Times New Roman" panose="02020603050405020304" pitchFamily="18" charset="0"/>
                <a:cs typeface="Aptos" panose="020B0004020202020204" pitchFamily="34" charset="0"/>
              </a:rPr>
              <a:t> </a:t>
            </a:r>
            <a:r>
              <a:rPr lang="en-US" sz="2000" u="none" strike="noStrike" err="1">
                <a:effectLst/>
                <a:latin typeface="+mj-lt"/>
                <a:ea typeface="Times New Roman" panose="02020603050405020304" pitchFamily="18" charset="0"/>
                <a:cs typeface="Aptos" panose="020B0004020202020204" pitchFamily="34" charset="0"/>
              </a:rPr>
              <a:t>đến</a:t>
            </a:r>
            <a:r>
              <a:rPr lang="en-US" sz="2000" u="none" strike="noStrike">
                <a:effectLst/>
                <a:latin typeface="+mj-lt"/>
                <a:ea typeface="Times New Roman" panose="02020603050405020304" pitchFamily="18" charset="0"/>
                <a:cs typeface="Aptos" panose="020B0004020202020204" pitchFamily="34" charset="0"/>
              </a:rPr>
              <a:t> </a:t>
            </a:r>
            <a:r>
              <a:rPr lang="en-US" sz="2000" u="none" strike="noStrike" err="1">
                <a:effectLst/>
                <a:latin typeface="+mj-lt"/>
                <a:ea typeface="Times New Roman" panose="02020603050405020304" pitchFamily="18" charset="0"/>
                <a:cs typeface="Aptos" panose="020B0004020202020204" pitchFamily="34" charset="0"/>
              </a:rPr>
              <a:t>từ</a:t>
            </a:r>
            <a:r>
              <a:rPr lang="en-US" sz="2000" u="none" strike="noStrike">
                <a:effectLst/>
                <a:latin typeface="+mj-lt"/>
                <a:ea typeface="Times New Roman" panose="02020603050405020304" pitchFamily="18" charset="0"/>
                <a:cs typeface="Aptos" panose="020B0004020202020204" pitchFamily="34" charset="0"/>
              </a:rPr>
              <a:t> </a:t>
            </a:r>
            <a:r>
              <a:rPr lang="en-US" sz="2000" u="none" strike="noStrike" err="1">
                <a:effectLst/>
                <a:latin typeface="+mj-lt"/>
                <a:ea typeface="Times New Roman" panose="02020603050405020304" pitchFamily="18" charset="0"/>
                <a:cs typeface="Aptos" panose="020B0004020202020204" pitchFamily="34" charset="0"/>
              </a:rPr>
              <a:t>khách</a:t>
            </a:r>
            <a:r>
              <a:rPr lang="en-US" sz="2000" u="none" strike="noStrike">
                <a:effectLst/>
                <a:latin typeface="+mj-lt"/>
                <a:ea typeface="Times New Roman" panose="02020603050405020304" pitchFamily="18" charset="0"/>
                <a:cs typeface="Aptos" panose="020B0004020202020204" pitchFamily="34" charset="0"/>
              </a:rPr>
              <a:t> </a:t>
            </a:r>
            <a:r>
              <a:rPr lang="en-US" sz="2000" err="1">
                <a:latin typeface="+mj-lt"/>
                <a:ea typeface="Times New Roman" panose="02020603050405020304" pitchFamily="18" charset="0"/>
                <a:cs typeface="Aptos" panose="020B0004020202020204" pitchFamily="34" charset="0"/>
              </a:rPr>
              <a:t>hàng</a:t>
            </a:r>
            <a:r>
              <a:rPr lang="en-US" sz="2000" u="none" strike="noStrike">
                <a:effectLst/>
                <a:latin typeface="+mj-lt"/>
                <a:ea typeface="Times New Roman" panose="02020603050405020304" pitchFamily="18" charset="0"/>
                <a:cs typeface="Aptos" panose="020B0004020202020204" pitchFamily="34" charset="0"/>
              </a:rPr>
              <a:t>.</a:t>
            </a:r>
            <a:endParaRPr lang="en-US" sz="2000" u="none" strike="noStrike">
              <a:effectLst/>
              <a:latin typeface="+mj-lt"/>
              <a:ea typeface="Aptos" panose="020B0004020202020204" pitchFamily="34" charset="0"/>
              <a:cs typeface="Aptos" panose="020B0004020202020204" pitchFamily="34" charset="0"/>
            </a:endParaRPr>
          </a:p>
          <a:p>
            <a:pPr marL="342900" lvl="0" indent="-342900" algn="just">
              <a:lnSpc>
                <a:spcPct val="115000"/>
              </a:lnSpc>
              <a:spcAft>
                <a:spcPts val="1100"/>
              </a:spcAft>
              <a:buFont typeface="Wingdings" panose="05000000000000000000" pitchFamily="2" charset="2"/>
              <a:buChar char="Ø"/>
            </a:pPr>
            <a:r>
              <a:rPr lang="en-US" sz="2000" b="0" i="0" err="1">
                <a:solidFill>
                  <a:schemeClr val="tx1"/>
                </a:solidFill>
                <a:effectLst/>
                <a:latin typeface="+mj-lt"/>
              </a:rPr>
              <a:t>Phức</a:t>
            </a:r>
            <a:r>
              <a:rPr lang="en-US" sz="2000" b="0" i="0">
                <a:solidFill>
                  <a:schemeClr val="tx1"/>
                </a:solidFill>
                <a:effectLst/>
                <a:latin typeface="+mj-lt"/>
              </a:rPr>
              <a:t> </a:t>
            </a:r>
            <a:r>
              <a:rPr lang="en-US" sz="2000" b="0" i="0" err="1">
                <a:solidFill>
                  <a:schemeClr val="tx1"/>
                </a:solidFill>
                <a:effectLst/>
                <a:latin typeface="+mj-lt"/>
              </a:rPr>
              <a:t>tạp</a:t>
            </a:r>
            <a:r>
              <a:rPr lang="en-US" sz="2000" b="0" i="0">
                <a:solidFill>
                  <a:schemeClr val="tx1"/>
                </a:solidFill>
                <a:effectLst/>
                <a:latin typeface="+mj-lt"/>
              </a:rPr>
              <a:t> </a:t>
            </a:r>
            <a:r>
              <a:rPr lang="en-US" sz="2000" b="0" i="0" err="1">
                <a:solidFill>
                  <a:schemeClr val="tx1"/>
                </a:solidFill>
                <a:effectLst/>
                <a:latin typeface="+mj-lt"/>
              </a:rPr>
              <a:t>hơn</a:t>
            </a:r>
            <a:r>
              <a:rPr lang="en-US" sz="2000" b="0" i="0">
                <a:solidFill>
                  <a:schemeClr val="tx1"/>
                </a:solidFill>
                <a:effectLst/>
                <a:latin typeface="+mj-lt"/>
              </a:rPr>
              <a:t> </a:t>
            </a:r>
            <a:r>
              <a:rPr lang="en-US" sz="2000" b="0" i="0" err="1">
                <a:solidFill>
                  <a:schemeClr val="tx1"/>
                </a:solidFill>
                <a:effectLst/>
                <a:latin typeface="+mj-lt"/>
              </a:rPr>
              <a:t>rất</a:t>
            </a:r>
            <a:r>
              <a:rPr lang="en-US" sz="2000" b="0" i="0">
                <a:solidFill>
                  <a:schemeClr val="tx1"/>
                </a:solidFill>
                <a:effectLst/>
                <a:latin typeface="+mj-lt"/>
              </a:rPr>
              <a:t> </a:t>
            </a:r>
            <a:r>
              <a:rPr lang="en-US" sz="2000" b="0" i="0" err="1">
                <a:solidFill>
                  <a:schemeClr val="tx1"/>
                </a:solidFill>
                <a:effectLst/>
                <a:latin typeface="+mj-lt"/>
              </a:rPr>
              <a:t>nhiều</a:t>
            </a:r>
            <a:r>
              <a:rPr lang="en-US" sz="2000" b="0" i="0">
                <a:solidFill>
                  <a:schemeClr val="tx1"/>
                </a:solidFill>
                <a:effectLst/>
                <a:latin typeface="+mj-lt"/>
              </a:rPr>
              <a:t> so </a:t>
            </a:r>
            <a:r>
              <a:rPr lang="en-US" sz="2000" b="0" i="0" err="1">
                <a:solidFill>
                  <a:schemeClr val="tx1"/>
                </a:solidFill>
                <a:effectLst/>
                <a:latin typeface="+mj-lt"/>
              </a:rPr>
              <a:t>với</a:t>
            </a:r>
            <a:r>
              <a:rPr lang="en-US" sz="2000" b="0" i="0">
                <a:solidFill>
                  <a:schemeClr val="tx1"/>
                </a:solidFill>
                <a:effectLst/>
                <a:latin typeface="+mj-lt"/>
              </a:rPr>
              <a:t> </a:t>
            </a:r>
            <a:r>
              <a:rPr lang="en-US" sz="2000" b="0" i="0" err="1">
                <a:solidFill>
                  <a:schemeClr val="tx1"/>
                </a:solidFill>
                <a:effectLst/>
                <a:latin typeface="+mj-lt"/>
              </a:rPr>
              <a:t>phương</a:t>
            </a:r>
            <a:r>
              <a:rPr lang="en-US" sz="2000" b="0" i="0">
                <a:solidFill>
                  <a:schemeClr val="tx1"/>
                </a:solidFill>
                <a:effectLst/>
                <a:latin typeface="+mj-lt"/>
              </a:rPr>
              <a:t> </a:t>
            </a:r>
            <a:r>
              <a:rPr lang="en-US" sz="2000" b="0" i="0" err="1">
                <a:solidFill>
                  <a:schemeClr val="tx1"/>
                </a:solidFill>
                <a:effectLst/>
                <a:latin typeface="+mj-lt"/>
              </a:rPr>
              <a:t>pháp</a:t>
            </a:r>
            <a:r>
              <a:rPr lang="en-US" sz="2000" b="0" i="0">
                <a:solidFill>
                  <a:schemeClr val="tx1"/>
                </a:solidFill>
                <a:effectLst/>
                <a:latin typeface="+mj-lt"/>
              </a:rPr>
              <a:t> </a:t>
            </a:r>
            <a:r>
              <a:rPr lang="en-US" sz="2000" b="0" i="0" err="1">
                <a:solidFill>
                  <a:schemeClr val="tx1"/>
                </a:solidFill>
                <a:effectLst/>
                <a:latin typeface="+mj-lt"/>
              </a:rPr>
              <a:t>truyền</a:t>
            </a:r>
            <a:r>
              <a:rPr lang="en-US" sz="2000" b="0" i="0">
                <a:solidFill>
                  <a:schemeClr val="tx1"/>
                </a:solidFill>
                <a:effectLst/>
                <a:latin typeface="+mj-lt"/>
              </a:rPr>
              <a:t> </a:t>
            </a:r>
            <a:r>
              <a:rPr lang="en-US" sz="2000" b="0" i="0" err="1">
                <a:solidFill>
                  <a:schemeClr val="tx1"/>
                </a:solidFill>
                <a:effectLst/>
                <a:latin typeface="+mj-lt"/>
              </a:rPr>
              <a:t>thống</a:t>
            </a:r>
            <a:r>
              <a:rPr lang="en-US" sz="2000" b="0" i="0">
                <a:solidFill>
                  <a:schemeClr val="tx1"/>
                </a:solidFill>
                <a:effectLst/>
                <a:latin typeface="+mj-lt"/>
              </a:rPr>
              <a:t>.</a:t>
            </a:r>
            <a:endParaRPr lang="en-US" sz="2000" u="none" strike="noStrike">
              <a:solidFill>
                <a:schemeClr val="tx1"/>
              </a:solidFill>
              <a:effectLst/>
              <a:latin typeface="Arial (Headings)"/>
              <a:ea typeface="Aptos" panose="020B0004020202020204" pitchFamily="34" charset="0"/>
              <a:cs typeface="Aptos" panose="020B0004020202020204" pitchFamily="34" charset="0"/>
            </a:endParaRPr>
          </a:p>
        </p:txBody>
      </p:sp>
      <p:pic>
        <p:nvPicPr>
          <p:cNvPr id="8" name="Picture 7">
            <a:extLst>
              <a:ext uri="{FF2B5EF4-FFF2-40B4-BE49-F238E27FC236}">
                <a16:creationId xmlns:a16="http://schemas.microsoft.com/office/drawing/2014/main" id="{98D17646-01D7-6060-4E0D-DCB0CEAB5793}"/>
              </a:ext>
            </a:extLst>
          </p:cNvPr>
          <p:cNvPicPr>
            <a:picLocks noChangeAspect="1"/>
          </p:cNvPicPr>
          <p:nvPr/>
        </p:nvPicPr>
        <p:blipFill>
          <a:blip r:embed="rId3"/>
          <a:stretch>
            <a:fillRect/>
          </a:stretch>
        </p:blipFill>
        <p:spPr>
          <a:xfrm>
            <a:off x="618016" y="614951"/>
            <a:ext cx="3033797" cy="3913597"/>
          </a:xfrm>
          <a:prstGeom prst="rect">
            <a:avLst/>
          </a:prstGeom>
        </p:spPr>
      </p:pic>
    </p:spTree>
    <p:extLst>
      <p:ext uri="{BB962C8B-B14F-4D97-AF65-F5344CB8AC3E}">
        <p14:creationId xmlns:p14="http://schemas.microsoft.com/office/powerpoint/2010/main" val="588419660"/>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61"/>
          <p:cNvPicPr preferRelativeResize="0"/>
          <p:nvPr/>
        </p:nvPicPr>
        <p:blipFill rotWithShape="1">
          <a:blip r:embed="rId3">
            <a:alphaModFix/>
          </a:blip>
          <a:srcRect/>
          <a:stretch/>
        </p:blipFill>
        <p:spPr>
          <a:xfrm>
            <a:off x="4691413" y="702063"/>
            <a:ext cx="3739374" cy="3739376"/>
          </a:xfrm>
          <a:prstGeom prst="rect">
            <a:avLst/>
          </a:prstGeom>
          <a:noFill/>
          <a:ln>
            <a:noFill/>
          </a:ln>
        </p:spPr>
      </p:pic>
      <p:sp>
        <p:nvSpPr>
          <p:cNvPr id="425" name="Google Shape;425;p61"/>
          <p:cNvSpPr txBox="1">
            <a:spLocks noGrp="1"/>
          </p:cNvSpPr>
          <p:nvPr>
            <p:ph type="title"/>
          </p:nvPr>
        </p:nvSpPr>
        <p:spPr>
          <a:xfrm>
            <a:off x="215720" y="2436802"/>
            <a:ext cx="4136361" cy="2237588"/>
          </a:xfrm>
          <a:prstGeom prst="rect">
            <a:avLst/>
          </a:prstGeom>
        </p:spPr>
        <p:txBody>
          <a:bodyPr spcFirstLastPara="1" wrap="square" lIns="91425" tIns="91425" rIns="91425" bIns="91425" anchor="ctr" anchorCtr="0">
            <a:noAutofit/>
          </a:bodyPr>
          <a:lstStyle/>
          <a:p>
            <a:pPr lvl="0"/>
            <a:r>
              <a:rPr lang="en-US" sz="4000" err="1">
                <a:latin typeface="+mj-lt"/>
              </a:rPr>
              <a:t>Các</a:t>
            </a:r>
            <a:r>
              <a:rPr lang="en-US" sz="4000">
                <a:latin typeface="+mj-lt"/>
              </a:rPr>
              <a:t> </a:t>
            </a:r>
            <a:r>
              <a:rPr lang="en-US" sz="4000" err="1">
                <a:latin typeface="+mj-lt"/>
              </a:rPr>
              <a:t>loại</a:t>
            </a:r>
            <a:r>
              <a:rPr lang="en-US" sz="4000">
                <a:latin typeface="+mj-lt"/>
              </a:rPr>
              <a:t> </a:t>
            </a:r>
            <a:r>
              <a:rPr lang="en-US" sz="4000" err="1">
                <a:latin typeface="+mj-lt"/>
              </a:rPr>
              <a:t>dự</a:t>
            </a:r>
            <a:r>
              <a:rPr lang="en-US" sz="4000">
                <a:latin typeface="+mj-lt"/>
              </a:rPr>
              <a:t> </a:t>
            </a:r>
            <a:r>
              <a:rPr lang="en-US" sz="4000" err="1">
                <a:latin typeface="+mj-lt"/>
              </a:rPr>
              <a:t>án</a:t>
            </a:r>
            <a:r>
              <a:rPr lang="en-US" sz="4000">
                <a:latin typeface="+mj-lt"/>
              </a:rPr>
              <a:t> </a:t>
            </a:r>
            <a:r>
              <a:rPr lang="en-US" sz="4000" err="1">
                <a:latin typeface="+mj-lt"/>
              </a:rPr>
              <a:t>phù</a:t>
            </a:r>
            <a:r>
              <a:rPr lang="en-US" sz="4000">
                <a:latin typeface="+mj-lt"/>
              </a:rPr>
              <a:t> </a:t>
            </a:r>
            <a:r>
              <a:rPr lang="en-US" sz="4000" err="1">
                <a:latin typeface="+mj-lt"/>
              </a:rPr>
              <a:t>hợp</a:t>
            </a:r>
            <a:r>
              <a:rPr lang="en-US" sz="4000">
                <a:latin typeface="+mj-lt"/>
              </a:rPr>
              <a:t> </a:t>
            </a:r>
            <a:r>
              <a:rPr lang="en-US" sz="4000" err="1">
                <a:latin typeface="+mj-lt"/>
              </a:rPr>
              <a:t>để</a:t>
            </a:r>
            <a:r>
              <a:rPr lang="en-US" sz="4000">
                <a:latin typeface="+mj-lt"/>
              </a:rPr>
              <a:t> </a:t>
            </a:r>
            <a:r>
              <a:rPr lang="en-US" sz="4000" err="1">
                <a:latin typeface="+mj-lt"/>
              </a:rPr>
              <a:t>triển</a:t>
            </a:r>
            <a:r>
              <a:rPr lang="en-US" sz="4000">
                <a:latin typeface="+mj-lt"/>
              </a:rPr>
              <a:t> </a:t>
            </a:r>
            <a:r>
              <a:rPr lang="en-US" sz="4000" err="1">
                <a:latin typeface="+mj-lt"/>
              </a:rPr>
              <a:t>khai</a:t>
            </a:r>
            <a:r>
              <a:rPr lang="en-US" sz="4000">
                <a:latin typeface="+mj-lt"/>
              </a:rPr>
              <a:t> Agile</a:t>
            </a:r>
            <a:endParaRPr lang="vi-VN" sz="4000">
              <a:latin typeface="+mj-lt"/>
            </a:endParaRPr>
          </a:p>
        </p:txBody>
      </p:sp>
      <p:sp>
        <p:nvSpPr>
          <p:cNvPr id="426" name="Google Shape;426;p61"/>
          <p:cNvSpPr txBox="1">
            <a:spLocks noGrp="1"/>
          </p:cNvSpPr>
          <p:nvPr>
            <p:ph type="title" idx="2"/>
          </p:nvPr>
        </p:nvSpPr>
        <p:spPr>
          <a:xfrm>
            <a:off x="435639" y="812021"/>
            <a:ext cx="3292500" cy="1156800"/>
          </a:xfrm>
          <a:prstGeom prst="rect">
            <a:avLst/>
          </a:prstGeom>
        </p:spPr>
        <p:txBody>
          <a:bodyPr spcFirstLastPara="1" wrap="square" lIns="182875" tIns="182875" rIns="91425" bIns="91425" anchor="ctr" anchorCtr="0">
            <a:noAutofit/>
          </a:bodyPr>
          <a:lstStyle/>
          <a:p>
            <a:pPr marL="0" lvl="0" indent="0" algn="l" rtl="0">
              <a:spcBef>
                <a:spcPts val="0"/>
              </a:spcBef>
              <a:spcAft>
                <a:spcPts val="0"/>
              </a:spcAft>
              <a:buNone/>
            </a:pPr>
            <a:r>
              <a:rPr lang="fr">
                <a:latin typeface="+mj-lt"/>
              </a:rPr>
              <a:t>05</a:t>
            </a:r>
            <a:endParaRPr>
              <a:latin typeface="+mj-lt"/>
            </a:endParaRPr>
          </a:p>
        </p:txBody>
      </p:sp>
    </p:spTree>
    <p:extLst>
      <p:ext uri="{BB962C8B-B14F-4D97-AF65-F5344CB8AC3E}">
        <p14:creationId xmlns:p14="http://schemas.microsoft.com/office/powerpoint/2010/main" val="35695122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5"/>
                                        </p:tgtEl>
                                        <p:attrNameLst>
                                          <p:attrName>style.visibility</p:attrName>
                                        </p:attrNameLst>
                                      </p:cBhvr>
                                      <p:to>
                                        <p:strVal val="visible"/>
                                      </p:to>
                                    </p:set>
                                    <p:animEffect transition="in" filter="fade">
                                      <p:cBhvr>
                                        <p:cTn id="7" dur="1000"/>
                                        <p:tgtEl>
                                          <p:spTgt spid="425"/>
                                        </p:tgtEl>
                                      </p:cBhvr>
                                    </p:animEffect>
                                  </p:childTnLst>
                                </p:cTn>
                              </p:par>
                              <p:par>
                                <p:cTn id="8" presetID="10" presetClass="entr" presetSubtype="0" fill="hold" nodeType="withEffect">
                                  <p:stCondLst>
                                    <p:cond delay="0"/>
                                  </p:stCondLst>
                                  <p:childTnLst>
                                    <p:set>
                                      <p:cBhvr>
                                        <p:cTn id="9" dur="1" fill="hold">
                                          <p:stCondLst>
                                            <p:cond delay="0"/>
                                          </p:stCondLst>
                                        </p:cTn>
                                        <p:tgtEl>
                                          <p:spTgt spid="426"/>
                                        </p:tgtEl>
                                        <p:attrNameLst>
                                          <p:attrName>style.visibility</p:attrName>
                                        </p:attrNameLst>
                                      </p:cBhvr>
                                      <p:to>
                                        <p:strVal val="visible"/>
                                      </p:to>
                                    </p:set>
                                    <p:animEffect transition="in" filter="fade">
                                      <p:cBhvr>
                                        <p:cTn id="10" dur="1000"/>
                                        <p:tgtEl>
                                          <p:spTgt spid="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9" name="Google Shape;809;p77"/>
          <p:cNvSpPr txBox="1">
            <a:spLocks noGrp="1"/>
          </p:cNvSpPr>
          <p:nvPr>
            <p:ph type="subTitle" idx="1"/>
          </p:nvPr>
        </p:nvSpPr>
        <p:spPr>
          <a:xfrm>
            <a:off x="4843275" y="739844"/>
            <a:ext cx="4065325" cy="3960743"/>
          </a:xfrm>
          <a:prstGeom prst="rect">
            <a:avLst/>
          </a:prstGeom>
        </p:spPr>
        <p:txBody>
          <a:bodyPr spcFirstLastPara="1" wrap="square" lIns="91425" tIns="91425" rIns="91425" bIns="91425" anchor="ctr" anchorCtr="0">
            <a:noAutofit/>
          </a:bodyPr>
          <a:lstStyle/>
          <a:p>
            <a:pPr marL="0" lvl="0" indent="0"/>
            <a:r>
              <a:rPr lang="en-US" sz="3000" dirty="0">
                <a:latin typeface="+mj-lt"/>
              </a:rPr>
              <a:t>Agile </a:t>
            </a:r>
            <a:r>
              <a:rPr lang="en-US" sz="3000" dirty="0" err="1">
                <a:latin typeface="+mj-lt"/>
              </a:rPr>
              <a:t>không</a:t>
            </a:r>
            <a:r>
              <a:rPr lang="en-US" sz="3000" dirty="0">
                <a:latin typeface="+mj-lt"/>
              </a:rPr>
              <a:t> </a:t>
            </a:r>
            <a:r>
              <a:rPr lang="en-US" sz="3000" dirty="0" err="1">
                <a:latin typeface="+mj-lt"/>
              </a:rPr>
              <a:t>chỉ</a:t>
            </a:r>
            <a:r>
              <a:rPr lang="en-US" sz="3000" dirty="0">
                <a:latin typeface="+mj-lt"/>
              </a:rPr>
              <a:t> </a:t>
            </a:r>
            <a:r>
              <a:rPr lang="en-US" sz="3000" dirty="0" err="1">
                <a:latin typeface="+mj-lt"/>
              </a:rPr>
              <a:t>dành</a:t>
            </a:r>
            <a:r>
              <a:rPr lang="en-US" sz="3000" dirty="0">
                <a:latin typeface="+mj-lt"/>
              </a:rPr>
              <a:t> </a:t>
            </a:r>
            <a:r>
              <a:rPr lang="en-US" sz="3000" dirty="0" err="1">
                <a:latin typeface="+mj-lt"/>
              </a:rPr>
              <a:t>cho</a:t>
            </a:r>
            <a:r>
              <a:rPr lang="en-US" sz="3000" dirty="0">
                <a:latin typeface="+mj-lt"/>
              </a:rPr>
              <a:t> </a:t>
            </a:r>
            <a:r>
              <a:rPr lang="en-US" sz="3000" dirty="0" err="1">
                <a:latin typeface="+mj-lt"/>
              </a:rPr>
              <a:t>phần</a:t>
            </a:r>
            <a:r>
              <a:rPr lang="en-US" sz="3000" dirty="0">
                <a:latin typeface="+mj-lt"/>
              </a:rPr>
              <a:t> </a:t>
            </a:r>
            <a:r>
              <a:rPr lang="en-US" sz="3000" dirty="0" err="1">
                <a:latin typeface="+mj-lt"/>
              </a:rPr>
              <a:t>mềm</a:t>
            </a:r>
            <a:r>
              <a:rPr lang="en-US" sz="3000" dirty="0">
                <a:latin typeface="+mj-lt"/>
              </a:rPr>
              <a:t>, </a:t>
            </a:r>
            <a:r>
              <a:rPr lang="en-US" sz="3000" dirty="0" err="1">
                <a:latin typeface="+mj-lt"/>
              </a:rPr>
              <a:t>có</a:t>
            </a:r>
            <a:r>
              <a:rPr lang="en-US" sz="3000" dirty="0">
                <a:latin typeface="+mj-lt"/>
              </a:rPr>
              <a:t> </a:t>
            </a:r>
            <a:r>
              <a:rPr lang="en-US" sz="3000" dirty="0" err="1">
                <a:latin typeface="+mj-lt"/>
              </a:rPr>
              <a:t>thể</a:t>
            </a:r>
            <a:r>
              <a:rPr lang="en-US" sz="3000" dirty="0">
                <a:latin typeface="+mj-lt"/>
              </a:rPr>
              <a:t> </a:t>
            </a:r>
            <a:r>
              <a:rPr lang="en-US" sz="3000" dirty="0" err="1">
                <a:latin typeface="+mj-lt"/>
              </a:rPr>
              <a:t>dùng</a:t>
            </a:r>
            <a:r>
              <a:rPr lang="en-US" sz="3000" dirty="0">
                <a:latin typeface="+mj-lt"/>
              </a:rPr>
              <a:t> </a:t>
            </a:r>
            <a:r>
              <a:rPr lang="en-US" sz="3000" dirty="0" err="1">
                <a:latin typeface="+mj-lt"/>
              </a:rPr>
              <a:t>được</a:t>
            </a:r>
            <a:r>
              <a:rPr lang="en-US" sz="3000" dirty="0">
                <a:latin typeface="+mj-lt"/>
              </a:rPr>
              <a:t> </a:t>
            </a:r>
            <a:r>
              <a:rPr lang="en-US" sz="3000" dirty="0" err="1">
                <a:latin typeface="+mj-lt"/>
              </a:rPr>
              <a:t>hầu</a:t>
            </a:r>
            <a:r>
              <a:rPr lang="en-US" sz="3000" dirty="0">
                <a:latin typeface="+mj-lt"/>
              </a:rPr>
              <a:t> </a:t>
            </a:r>
            <a:r>
              <a:rPr lang="en-US" sz="3000" dirty="0" err="1">
                <a:latin typeface="+mj-lt"/>
              </a:rPr>
              <a:t>hết</a:t>
            </a:r>
            <a:r>
              <a:rPr lang="en-US" sz="3000" dirty="0">
                <a:latin typeface="+mj-lt"/>
              </a:rPr>
              <a:t> </a:t>
            </a:r>
            <a:r>
              <a:rPr lang="en-US" sz="3000" dirty="0" err="1">
                <a:latin typeface="+mj-lt"/>
              </a:rPr>
              <a:t>mọi</a:t>
            </a:r>
            <a:r>
              <a:rPr lang="en-US" sz="3000" dirty="0">
                <a:latin typeface="+mj-lt"/>
              </a:rPr>
              <a:t> </a:t>
            </a:r>
            <a:r>
              <a:rPr lang="en-US" sz="3000" dirty="0" err="1">
                <a:latin typeface="+mj-lt"/>
              </a:rPr>
              <a:t>dự</a:t>
            </a:r>
            <a:r>
              <a:rPr lang="en-US" sz="3000" dirty="0">
                <a:latin typeface="+mj-lt"/>
              </a:rPr>
              <a:t> </a:t>
            </a:r>
            <a:r>
              <a:rPr lang="en-US" sz="3000" dirty="0" err="1">
                <a:latin typeface="+mj-lt"/>
              </a:rPr>
              <a:t>án</a:t>
            </a:r>
            <a:r>
              <a:rPr lang="en-US" sz="3000" dirty="0">
                <a:latin typeface="+mj-lt"/>
              </a:rPr>
              <a:t> </a:t>
            </a:r>
            <a:r>
              <a:rPr lang="en-US" sz="3000" dirty="0" err="1">
                <a:latin typeface="+mj-lt"/>
              </a:rPr>
              <a:t>với</a:t>
            </a:r>
            <a:r>
              <a:rPr lang="en-US" sz="3000" dirty="0">
                <a:latin typeface="+mj-lt"/>
              </a:rPr>
              <a:t> </a:t>
            </a:r>
            <a:r>
              <a:rPr lang="en-US" sz="3000" dirty="0" err="1">
                <a:latin typeface="+mj-lt"/>
              </a:rPr>
              <a:t>quy</a:t>
            </a:r>
            <a:r>
              <a:rPr lang="en-US" sz="3000" dirty="0">
                <a:latin typeface="+mj-lt"/>
              </a:rPr>
              <a:t> </a:t>
            </a:r>
            <a:r>
              <a:rPr lang="en-US" sz="3000" dirty="0" err="1">
                <a:latin typeface="+mj-lt"/>
              </a:rPr>
              <a:t>mô</a:t>
            </a:r>
            <a:r>
              <a:rPr lang="en-US" sz="3000" dirty="0">
                <a:latin typeface="+mj-lt"/>
              </a:rPr>
              <a:t> </a:t>
            </a:r>
            <a:r>
              <a:rPr lang="en-US" sz="3000" dirty="0" err="1">
                <a:latin typeface="+mj-lt"/>
              </a:rPr>
              <a:t>lớn</a:t>
            </a:r>
            <a:r>
              <a:rPr lang="en-US" sz="3000" dirty="0">
                <a:latin typeface="+mj-lt"/>
              </a:rPr>
              <a:t> </a:t>
            </a:r>
            <a:r>
              <a:rPr lang="en-US" sz="3000" dirty="0" err="1">
                <a:latin typeface="+mj-lt"/>
              </a:rPr>
              <a:t>và</a:t>
            </a:r>
            <a:r>
              <a:rPr lang="en-US" sz="3000" dirty="0">
                <a:latin typeface="+mj-lt"/>
              </a:rPr>
              <a:t> </a:t>
            </a:r>
            <a:r>
              <a:rPr lang="en-US" sz="3000" dirty="0" err="1">
                <a:latin typeface="+mj-lt"/>
              </a:rPr>
              <a:t>trong</a:t>
            </a:r>
            <a:r>
              <a:rPr lang="en-US" sz="3000" dirty="0">
                <a:latin typeface="+mj-lt"/>
              </a:rPr>
              <a:t> </a:t>
            </a:r>
            <a:r>
              <a:rPr lang="en-US" sz="3000" dirty="0" err="1">
                <a:latin typeface="+mj-lt"/>
              </a:rPr>
              <a:t>bất</a:t>
            </a:r>
            <a:r>
              <a:rPr lang="en-US" sz="3000" dirty="0">
                <a:latin typeface="+mj-lt"/>
              </a:rPr>
              <a:t> </a:t>
            </a:r>
            <a:r>
              <a:rPr lang="en-US" sz="3000" dirty="0" err="1">
                <a:latin typeface="+mj-lt"/>
              </a:rPr>
              <a:t>kỳ</a:t>
            </a:r>
            <a:r>
              <a:rPr lang="en-US" sz="3000" dirty="0">
                <a:latin typeface="+mj-lt"/>
              </a:rPr>
              <a:t> </a:t>
            </a:r>
            <a:r>
              <a:rPr lang="en-US" sz="3000" dirty="0" err="1">
                <a:latin typeface="+mj-lt"/>
              </a:rPr>
              <a:t>lĩnh</a:t>
            </a:r>
            <a:r>
              <a:rPr lang="en-US" sz="3000" dirty="0">
                <a:latin typeface="+mj-lt"/>
              </a:rPr>
              <a:t> </a:t>
            </a:r>
            <a:r>
              <a:rPr lang="en-US" sz="3000" dirty="0" err="1">
                <a:latin typeface="+mj-lt"/>
              </a:rPr>
              <a:t>vực</a:t>
            </a:r>
            <a:r>
              <a:rPr lang="en-US" sz="3000" dirty="0">
                <a:latin typeface="+mj-lt"/>
              </a:rPr>
              <a:t> </a:t>
            </a:r>
            <a:r>
              <a:rPr lang="en-US" sz="3000" dirty="0" err="1">
                <a:latin typeface="+mj-lt"/>
              </a:rPr>
              <a:t>nào</a:t>
            </a:r>
            <a:r>
              <a:rPr lang="en-US" sz="3000" dirty="0">
                <a:latin typeface="+mj-lt"/>
              </a:rPr>
              <a:t>.</a:t>
            </a:r>
            <a:endParaRPr sz="3000" dirty="0">
              <a:latin typeface="+mj-lt"/>
            </a:endParaRPr>
          </a:p>
        </p:txBody>
      </p:sp>
      <p:pic>
        <p:nvPicPr>
          <p:cNvPr id="3" name="Picture 2" descr="A person giving a presentation to a group of people&#10;&#10;Description automatically generated">
            <a:extLst>
              <a:ext uri="{FF2B5EF4-FFF2-40B4-BE49-F238E27FC236}">
                <a16:creationId xmlns:a16="http://schemas.microsoft.com/office/drawing/2014/main" id="{E36EF1A9-CA01-5E44-0FED-8C777D82682D}"/>
              </a:ext>
            </a:extLst>
          </p:cNvPr>
          <p:cNvPicPr>
            <a:picLocks noChangeAspect="1"/>
          </p:cNvPicPr>
          <p:nvPr/>
        </p:nvPicPr>
        <p:blipFill>
          <a:blip r:embed="rId3"/>
          <a:stretch>
            <a:fillRect/>
          </a:stretch>
        </p:blipFill>
        <p:spPr>
          <a:xfrm>
            <a:off x="150109" y="1416618"/>
            <a:ext cx="3982053" cy="2310263"/>
          </a:xfrm>
          <a:prstGeom prst="rect">
            <a:avLst/>
          </a:prstGeom>
        </p:spPr>
      </p:pic>
    </p:spTree>
    <p:extLst>
      <p:ext uri="{BB962C8B-B14F-4D97-AF65-F5344CB8AC3E}">
        <p14:creationId xmlns:p14="http://schemas.microsoft.com/office/powerpoint/2010/main" val="5083217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809"/>
                                        </p:tgtEl>
                                        <p:attrNameLst>
                                          <p:attrName>style.visibility</p:attrName>
                                        </p:attrNameLst>
                                      </p:cBhvr>
                                      <p:to>
                                        <p:strVal val="visible"/>
                                      </p:to>
                                    </p:set>
                                    <p:anim calcmode="lin" valueType="num">
                                      <p:cBhvr additive="base">
                                        <p:cTn id="7" dur="1000"/>
                                        <p:tgtEl>
                                          <p:spTgt spid="80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09"/>
          <p:cNvSpPr/>
          <p:nvPr/>
        </p:nvSpPr>
        <p:spPr>
          <a:xfrm rot="10800000" flipH="1">
            <a:off x="802749" y="1709632"/>
            <a:ext cx="3626375" cy="3269561"/>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494" name="Google Shape;1494;p109"/>
          <p:cNvSpPr/>
          <p:nvPr/>
        </p:nvSpPr>
        <p:spPr>
          <a:xfrm rot="10800000" flipH="1">
            <a:off x="4994474" y="1709633"/>
            <a:ext cx="3626375" cy="326956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495" name="Google Shape;1495;p109"/>
          <p:cNvSpPr txBox="1">
            <a:spLocks noGrp="1"/>
          </p:cNvSpPr>
          <p:nvPr>
            <p:ph type="title"/>
          </p:nvPr>
        </p:nvSpPr>
        <p:spPr>
          <a:xfrm>
            <a:off x="720000" y="259610"/>
            <a:ext cx="8538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err="1">
                <a:latin typeface="+mj-lt"/>
              </a:rPr>
              <a:t>Các</a:t>
            </a:r>
            <a:r>
              <a:rPr lang="en-US">
                <a:latin typeface="+mj-lt"/>
              </a:rPr>
              <a:t> </a:t>
            </a:r>
            <a:r>
              <a:rPr lang="en-US" err="1">
                <a:latin typeface="+mj-lt"/>
              </a:rPr>
              <a:t>loại</a:t>
            </a:r>
            <a:r>
              <a:rPr lang="en-US">
                <a:latin typeface="+mj-lt"/>
              </a:rPr>
              <a:t> </a:t>
            </a:r>
            <a:r>
              <a:rPr lang="en-US" err="1">
                <a:latin typeface="+mj-lt"/>
              </a:rPr>
              <a:t>dự</a:t>
            </a:r>
            <a:r>
              <a:rPr lang="en-US">
                <a:latin typeface="+mj-lt"/>
              </a:rPr>
              <a:t> </a:t>
            </a:r>
            <a:r>
              <a:rPr lang="en-US" err="1">
                <a:latin typeface="+mj-lt"/>
              </a:rPr>
              <a:t>án</a:t>
            </a:r>
            <a:r>
              <a:rPr lang="en-US">
                <a:latin typeface="+mj-lt"/>
              </a:rPr>
              <a:t> </a:t>
            </a:r>
            <a:r>
              <a:rPr lang="en-US" err="1">
                <a:latin typeface="+mj-lt"/>
              </a:rPr>
              <a:t>phù</a:t>
            </a:r>
            <a:r>
              <a:rPr lang="en-US">
                <a:latin typeface="+mj-lt"/>
              </a:rPr>
              <a:t> </a:t>
            </a:r>
            <a:r>
              <a:rPr lang="en-US" err="1">
                <a:latin typeface="+mj-lt"/>
              </a:rPr>
              <a:t>hợp</a:t>
            </a:r>
            <a:r>
              <a:rPr lang="en-US">
                <a:latin typeface="+mj-lt"/>
              </a:rPr>
              <a:t> </a:t>
            </a:r>
            <a:r>
              <a:rPr lang="en-US" err="1">
                <a:latin typeface="+mj-lt"/>
              </a:rPr>
              <a:t>để</a:t>
            </a:r>
            <a:r>
              <a:rPr lang="en-US">
                <a:latin typeface="+mj-lt"/>
              </a:rPr>
              <a:t> </a:t>
            </a:r>
            <a:r>
              <a:rPr lang="en-US" err="1">
                <a:latin typeface="+mj-lt"/>
              </a:rPr>
              <a:t>triển</a:t>
            </a:r>
            <a:r>
              <a:rPr lang="en-US">
                <a:latin typeface="+mj-lt"/>
              </a:rPr>
              <a:t> </a:t>
            </a:r>
            <a:r>
              <a:rPr lang="en-US" err="1">
                <a:latin typeface="+mj-lt"/>
              </a:rPr>
              <a:t>khai</a:t>
            </a:r>
            <a:r>
              <a:rPr lang="en-US">
                <a:latin typeface="+mj-lt"/>
              </a:rPr>
              <a:t> Agile</a:t>
            </a:r>
            <a:endParaRPr>
              <a:latin typeface="+mj-lt"/>
            </a:endParaRPr>
          </a:p>
        </p:txBody>
      </p:sp>
      <p:sp>
        <p:nvSpPr>
          <p:cNvPr id="1497" name="Google Shape;1497;p109"/>
          <p:cNvSpPr txBox="1">
            <a:spLocks noGrp="1"/>
          </p:cNvSpPr>
          <p:nvPr>
            <p:ph type="subTitle" idx="1"/>
          </p:nvPr>
        </p:nvSpPr>
        <p:spPr>
          <a:xfrm>
            <a:off x="996855" y="1804934"/>
            <a:ext cx="3238162" cy="3078956"/>
          </a:xfrm>
          <a:prstGeom prst="rect">
            <a:avLst/>
          </a:prstGeom>
        </p:spPr>
        <p:txBody>
          <a:bodyPr spcFirstLastPara="1" wrap="square" lIns="91425" tIns="91425" rIns="91425" bIns="91425" anchor="ctr" anchorCtr="0">
            <a:noAutofit/>
          </a:bodyPr>
          <a:lstStyle/>
          <a:p>
            <a:pPr lvl="0"/>
            <a:r>
              <a:rPr lang="en-US" sz="2000" err="1">
                <a:latin typeface="+mj-lt"/>
              </a:rPr>
              <a:t>Các</a:t>
            </a:r>
            <a:r>
              <a:rPr lang="en-US" sz="2000">
                <a:latin typeface="+mj-lt"/>
              </a:rPr>
              <a:t> </a:t>
            </a:r>
            <a:r>
              <a:rPr lang="en-US" sz="2000" err="1">
                <a:latin typeface="+mj-lt"/>
              </a:rPr>
              <a:t>dự</a:t>
            </a:r>
            <a:r>
              <a:rPr lang="en-US" sz="2000">
                <a:latin typeface="+mj-lt"/>
              </a:rPr>
              <a:t> </a:t>
            </a:r>
            <a:r>
              <a:rPr lang="en-US" sz="2000" err="1">
                <a:latin typeface="+mj-lt"/>
              </a:rPr>
              <a:t>án</a:t>
            </a:r>
            <a:r>
              <a:rPr lang="en-US" sz="2000">
                <a:latin typeface="+mj-lt"/>
              </a:rPr>
              <a:t> </a:t>
            </a:r>
            <a:r>
              <a:rPr lang="en-US" sz="2000" err="1">
                <a:latin typeface="+mj-lt"/>
              </a:rPr>
              <a:t>yêu</a:t>
            </a:r>
            <a:r>
              <a:rPr lang="en-US" sz="2000">
                <a:latin typeface="+mj-lt"/>
              </a:rPr>
              <a:t> </a:t>
            </a:r>
            <a:r>
              <a:rPr lang="en-US" sz="2000" err="1">
                <a:latin typeface="+mj-lt"/>
              </a:rPr>
              <a:t>cầu</a:t>
            </a:r>
            <a:r>
              <a:rPr lang="en-US" sz="2000">
                <a:latin typeface="+mj-lt"/>
              </a:rPr>
              <a:t> </a:t>
            </a:r>
            <a:r>
              <a:rPr lang="en-US" sz="2000" err="1">
                <a:latin typeface="+mj-lt"/>
              </a:rPr>
              <a:t>sản</a:t>
            </a:r>
            <a:r>
              <a:rPr lang="en-US" sz="2000">
                <a:latin typeface="+mj-lt"/>
              </a:rPr>
              <a:t> </a:t>
            </a:r>
            <a:r>
              <a:rPr lang="en-US" sz="2000" err="1">
                <a:latin typeface="+mj-lt"/>
              </a:rPr>
              <a:t>phẩm</a:t>
            </a:r>
            <a:r>
              <a:rPr lang="en-US" sz="2000">
                <a:latin typeface="+mj-lt"/>
              </a:rPr>
              <a:t> </a:t>
            </a:r>
            <a:r>
              <a:rPr lang="en-US" sz="2000" err="1">
                <a:latin typeface="+mj-lt"/>
              </a:rPr>
              <a:t>cần</a:t>
            </a:r>
            <a:r>
              <a:rPr lang="en-US" sz="2000">
                <a:latin typeface="+mj-lt"/>
              </a:rPr>
              <a:t> </a:t>
            </a:r>
            <a:r>
              <a:rPr lang="en-US" sz="2000" err="1">
                <a:latin typeface="+mj-lt"/>
              </a:rPr>
              <a:t>thay</a:t>
            </a:r>
            <a:r>
              <a:rPr lang="en-US" sz="2000">
                <a:latin typeface="+mj-lt"/>
              </a:rPr>
              <a:t> </a:t>
            </a:r>
            <a:r>
              <a:rPr lang="en-US" sz="2000" err="1">
                <a:latin typeface="+mj-lt"/>
              </a:rPr>
              <a:t>đổi</a:t>
            </a:r>
            <a:r>
              <a:rPr lang="en-US" sz="2000">
                <a:latin typeface="+mj-lt"/>
              </a:rPr>
              <a:t>, </a:t>
            </a:r>
            <a:r>
              <a:rPr lang="en-US" sz="2000" err="1">
                <a:latin typeface="+mj-lt"/>
              </a:rPr>
              <a:t>phát</a:t>
            </a:r>
            <a:r>
              <a:rPr lang="en-US" sz="2000">
                <a:latin typeface="+mj-lt"/>
              </a:rPr>
              <a:t> </a:t>
            </a:r>
            <a:r>
              <a:rPr lang="en-US" sz="2000" err="1">
                <a:latin typeface="+mj-lt"/>
              </a:rPr>
              <a:t>triển</a:t>
            </a:r>
            <a:r>
              <a:rPr lang="en-US" sz="2000">
                <a:latin typeface="+mj-lt"/>
              </a:rPr>
              <a:t> </a:t>
            </a:r>
            <a:r>
              <a:rPr lang="en-US" sz="2000" err="1">
                <a:latin typeface="+mj-lt"/>
              </a:rPr>
              <a:t>nhanh</a:t>
            </a:r>
            <a:r>
              <a:rPr lang="en-US" sz="2000">
                <a:latin typeface="+mj-lt"/>
              </a:rPr>
              <a:t> </a:t>
            </a:r>
            <a:r>
              <a:rPr lang="en-US" sz="2000" err="1">
                <a:latin typeface="+mj-lt"/>
              </a:rPr>
              <a:t>chóng</a:t>
            </a:r>
            <a:r>
              <a:rPr lang="en-US" sz="2000">
                <a:latin typeface="+mj-lt"/>
              </a:rPr>
              <a:t>.</a:t>
            </a:r>
          </a:p>
          <a:p>
            <a:pPr lvl="0"/>
            <a:endParaRPr lang="en-US" sz="2000">
              <a:latin typeface="+mj-lt"/>
            </a:endParaRPr>
          </a:p>
          <a:p>
            <a:pPr lvl="0"/>
            <a:r>
              <a:rPr lang="en-US" sz="2000" err="1">
                <a:latin typeface="+mj-lt"/>
              </a:rPr>
              <a:t>Các</a:t>
            </a:r>
            <a:r>
              <a:rPr lang="en-US" sz="2000">
                <a:latin typeface="+mj-lt"/>
              </a:rPr>
              <a:t> </a:t>
            </a:r>
            <a:r>
              <a:rPr lang="en-US" sz="2000" err="1">
                <a:latin typeface="+mj-lt"/>
              </a:rPr>
              <a:t>dự</a:t>
            </a:r>
            <a:r>
              <a:rPr lang="en-US" sz="2000">
                <a:latin typeface="+mj-lt"/>
              </a:rPr>
              <a:t> </a:t>
            </a:r>
            <a:r>
              <a:rPr lang="en-US" sz="2000" err="1">
                <a:latin typeface="+mj-lt"/>
              </a:rPr>
              <a:t>án</a:t>
            </a:r>
            <a:r>
              <a:rPr lang="en-US" sz="2000">
                <a:latin typeface="+mj-lt"/>
              </a:rPr>
              <a:t> </a:t>
            </a:r>
            <a:r>
              <a:rPr lang="en-US" sz="2000" err="1">
                <a:latin typeface="+mj-lt"/>
              </a:rPr>
              <a:t>không</a:t>
            </a:r>
            <a:r>
              <a:rPr lang="en-US" sz="2000">
                <a:latin typeface="+mj-lt"/>
              </a:rPr>
              <a:t> </a:t>
            </a:r>
            <a:r>
              <a:rPr lang="en-US" sz="2000" err="1">
                <a:latin typeface="+mj-lt"/>
              </a:rPr>
              <a:t>có</a:t>
            </a:r>
            <a:r>
              <a:rPr lang="en-US" sz="2000">
                <a:latin typeface="+mj-lt"/>
              </a:rPr>
              <a:t> </a:t>
            </a:r>
            <a:r>
              <a:rPr lang="en-US" sz="2000" err="1">
                <a:latin typeface="+mj-lt"/>
              </a:rPr>
              <a:t>phạm</a:t>
            </a:r>
            <a:r>
              <a:rPr lang="en-US" sz="2000">
                <a:latin typeface="+mj-lt"/>
              </a:rPr>
              <a:t> vi </a:t>
            </a:r>
            <a:r>
              <a:rPr lang="en-US" sz="2000" err="1">
                <a:latin typeface="+mj-lt"/>
              </a:rPr>
              <a:t>và</a:t>
            </a:r>
            <a:r>
              <a:rPr lang="en-US" sz="2000">
                <a:latin typeface="+mj-lt"/>
              </a:rPr>
              <a:t> </a:t>
            </a:r>
            <a:r>
              <a:rPr lang="en-US" sz="2000" err="1">
                <a:latin typeface="+mj-lt"/>
              </a:rPr>
              <a:t>yêu</a:t>
            </a:r>
            <a:r>
              <a:rPr lang="en-US" sz="2000">
                <a:latin typeface="+mj-lt"/>
              </a:rPr>
              <a:t> </a:t>
            </a:r>
            <a:r>
              <a:rPr lang="en-US" sz="2000" err="1">
                <a:latin typeface="+mj-lt"/>
              </a:rPr>
              <a:t>cầu</a:t>
            </a:r>
            <a:r>
              <a:rPr lang="en-US" sz="2000">
                <a:latin typeface="+mj-lt"/>
              </a:rPr>
              <a:t> </a:t>
            </a:r>
            <a:r>
              <a:rPr lang="en-US" sz="2000" err="1">
                <a:latin typeface="+mj-lt"/>
              </a:rPr>
              <a:t>rõ</a:t>
            </a:r>
            <a:r>
              <a:rPr lang="en-US" sz="2000">
                <a:latin typeface="+mj-lt"/>
              </a:rPr>
              <a:t> </a:t>
            </a:r>
            <a:r>
              <a:rPr lang="en-US" sz="2000" err="1">
                <a:latin typeface="+mj-lt"/>
              </a:rPr>
              <a:t>ràng</a:t>
            </a:r>
            <a:r>
              <a:rPr lang="en-US" sz="2000">
                <a:latin typeface="+mj-lt"/>
              </a:rPr>
              <a:t> </a:t>
            </a:r>
            <a:r>
              <a:rPr lang="en-US" sz="2000" err="1">
                <a:latin typeface="+mj-lt"/>
              </a:rPr>
              <a:t>ngay</a:t>
            </a:r>
            <a:r>
              <a:rPr lang="en-US" sz="2000">
                <a:latin typeface="+mj-lt"/>
              </a:rPr>
              <a:t> </a:t>
            </a:r>
            <a:r>
              <a:rPr lang="en-US" sz="2000" err="1">
                <a:latin typeface="+mj-lt"/>
              </a:rPr>
              <a:t>từ</a:t>
            </a:r>
            <a:r>
              <a:rPr lang="en-US" sz="2000">
                <a:latin typeface="+mj-lt"/>
              </a:rPr>
              <a:t> </a:t>
            </a:r>
            <a:r>
              <a:rPr lang="en-US" sz="2000" err="1">
                <a:latin typeface="+mj-lt"/>
              </a:rPr>
              <a:t>đầu</a:t>
            </a:r>
            <a:r>
              <a:rPr lang="en-US" sz="2000">
                <a:latin typeface="+mj-lt"/>
              </a:rPr>
              <a:t>.</a:t>
            </a:r>
          </a:p>
          <a:p>
            <a:pPr lvl="0"/>
            <a:endParaRPr lang="en-US" sz="1800">
              <a:latin typeface="+mj-lt"/>
            </a:endParaRPr>
          </a:p>
        </p:txBody>
      </p:sp>
      <p:sp>
        <p:nvSpPr>
          <p:cNvPr id="8" name="Google Shape;1497;p109">
            <a:extLst>
              <a:ext uri="{FF2B5EF4-FFF2-40B4-BE49-F238E27FC236}">
                <a16:creationId xmlns:a16="http://schemas.microsoft.com/office/drawing/2014/main" id="{C464C85A-C3EE-4BB9-949A-044685622D4E}"/>
              </a:ext>
            </a:extLst>
          </p:cNvPr>
          <p:cNvSpPr txBox="1">
            <a:spLocks/>
          </p:cNvSpPr>
          <p:nvPr/>
        </p:nvSpPr>
        <p:spPr>
          <a:xfrm>
            <a:off x="4994474" y="1804934"/>
            <a:ext cx="3238162" cy="30789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lvl="0"/>
            <a:r>
              <a:rPr lang="en-US" sz="2000" err="1">
                <a:latin typeface="+mj-lt"/>
              </a:rPr>
              <a:t>Các</a:t>
            </a:r>
            <a:r>
              <a:rPr lang="en-US" sz="2000">
                <a:latin typeface="+mj-lt"/>
              </a:rPr>
              <a:t> </a:t>
            </a:r>
            <a:r>
              <a:rPr lang="en-US" sz="2000" err="1">
                <a:latin typeface="+mj-lt"/>
              </a:rPr>
              <a:t>dự</a:t>
            </a:r>
            <a:r>
              <a:rPr lang="en-US" sz="2000">
                <a:latin typeface="+mj-lt"/>
              </a:rPr>
              <a:t> </a:t>
            </a:r>
            <a:r>
              <a:rPr lang="en-US" sz="2000" err="1">
                <a:latin typeface="+mj-lt"/>
              </a:rPr>
              <a:t>án</a:t>
            </a:r>
            <a:r>
              <a:rPr lang="en-US" sz="2000">
                <a:latin typeface="+mj-lt"/>
              </a:rPr>
              <a:t> </a:t>
            </a:r>
            <a:r>
              <a:rPr lang="en-US" sz="2000" err="1">
                <a:latin typeface="+mj-lt"/>
              </a:rPr>
              <a:t>cần</a:t>
            </a:r>
            <a:r>
              <a:rPr lang="en-US" sz="2000">
                <a:latin typeface="+mj-lt"/>
              </a:rPr>
              <a:t> </a:t>
            </a:r>
            <a:r>
              <a:rPr lang="en-US" sz="2000" err="1">
                <a:latin typeface="+mj-lt"/>
              </a:rPr>
              <a:t>liên</a:t>
            </a:r>
            <a:r>
              <a:rPr lang="en-US" sz="2000">
                <a:latin typeface="+mj-lt"/>
              </a:rPr>
              <a:t> </a:t>
            </a:r>
            <a:r>
              <a:rPr lang="en-US" sz="2000" err="1">
                <a:latin typeface="+mj-lt"/>
              </a:rPr>
              <a:t>kết</a:t>
            </a:r>
            <a:r>
              <a:rPr lang="en-US" sz="2000">
                <a:latin typeface="+mj-lt"/>
              </a:rPr>
              <a:t> </a:t>
            </a:r>
            <a:r>
              <a:rPr lang="en-US" sz="2000" err="1">
                <a:latin typeface="+mj-lt"/>
              </a:rPr>
              <a:t>chặt</a:t>
            </a:r>
            <a:r>
              <a:rPr lang="en-US" sz="2000">
                <a:latin typeface="+mj-lt"/>
              </a:rPr>
              <a:t> </a:t>
            </a:r>
            <a:r>
              <a:rPr lang="en-US" sz="2000" err="1">
                <a:latin typeface="+mj-lt"/>
              </a:rPr>
              <a:t>chẽ</a:t>
            </a:r>
            <a:r>
              <a:rPr lang="en-US" sz="2000">
                <a:latin typeface="+mj-lt"/>
              </a:rPr>
              <a:t> </a:t>
            </a:r>
            <a:r>
              <a:rPr lang="en-US" sz="2000" err="1">
                <a:latin typeface="+mj-lt"/>
              </a:rPr>
              <a:t>với</a:t>
            </a:r>
            <a:r>
              <a:rPr lang="en-US" sz="2000">
                <a:latin typeface="+mj-lt"/>
              </a:rPr>
              <a:t> </a:t>
            </a:r>
            <a:r>
              <a:rPr lang="en-US" sz="2000" err="1">
                <a:latin typeface="+mj-lt"/>
              </a:rPr>
              <a:t>khách</a:t>
            </a:r>
            <a:r>
              <a:rPr lang="en-US" sz="2000">
                <a:latin typeface="+mj-lt"/>
              </a:rPr>
              <a:t> </a:t>
            </a:r>
            <a:r>
              <a:rPr lang="en-US" sz="2000" err="1">
                <a:latin typeface="+mj-lt"/>
              </a:rPr>
              <a:t>hàng</a:t>
            </a:r>
            <a:r>
              <a:rPr lang="en-US" sz="2000">
                <a:latin typeface="+mj-lt"/>
              </a:rPr>
              <a:t>.</a:t>
            </a:r>
          </a:p>
          <a:p>
            <a:pPr lvl="0"/>
            <a:endParaRPr lang="en-US" sz="2000">
              <a:latin typeface="+mj-lt"/>
            </a:endParaRPr>
          </a:p>
          <a:p>
            <a:pPr lvl="0"/>
            <a:r>
              <a:rPr lang="en-US" sz="2000">
                <a:latin typeface="+mj-lt"/>
              </a:rPr>
              <a:t> </a:t>
            </a:r>
            <a:r>
              <a:rPr lang="en-US" sz="2000" err="1">
                <a:latin typeface="+mj-lt"/>
              </a:rPr>
              <a:t>Các</a:t>
            </a:r>
            <a:r>
              <a:rPr lang="en-US" sz="2000">
                <a:latin typeface="+mj-lt"/>
              </a:rPr>
              <a:t> </a:t>
            </a:r>
            <a:r>
              <a:rPr lang="en-US" sz="2000" err="1">
                <a:latin typeface="+mj-lt"/>
              </a:rPr>
              <a:t>dự</a:t>
            </a:r>
            <a:r>
              <a:rPr lang="en-US" sz="2000">
                <a:latin typeface="+mj-lt"/>
              </a:rPr>
              <a:t> </a:t>
            </a:r>
            <a:r>
              <a:rPr lang="en-US" sz="2000" err="1">
                <a:latin typeface="+mj-lt"/>
              </a:rPr>
              <a:t>án</a:t>
            </a:r>
            <a:r>
              <a:rPr lang="en-US" sz="2000">
                <a:latin typeface="+mj-lt"/>
              </a:rPr>
              <a:t> </a:t>
            </a:r>
            <a:r>
              <a:rPr lang="en-US" sz="2000" err="1">
                <a:latin typeface="+mj-lt"/>
              </a:rPr>
              <a:t>cần</a:t>
            </a:r>
            <a:r>
              <a:rPr lang="en-US" sz="2000">
                <a:latin typeface="+mj-lt"/>
              </a:rPr>
              <a:t> </a:t>
            </a:r>
            <a:r>
              <a:rPr lang="en-US" sz="2000" err="1">
                <a:latin typeface="+mj-lt"/>
              </a:rPr>
              <a:t>cải</a:t>
            </a:r>
            <a:r>
              <a:rPr lang="en-US" sz="2000">
                <a:latin typeface="+mj-lt"/>
              </a:rPr>
              <a:t> </a:t>
            </a:r>
            <a:r>
              <a:rPr lang="en-US" sz="2000" err="1">
                <a:latin typeface="+mj-lt"/>
              </a:rPr>
              <a:t>tiến</a:t>
            </a:r>
            <a:r>
              <a:rPr lang="en-US" sz="2000">
                <a:latin typeface="+mj-lt"/>
              </a:rPr>
              <a:t> </a:t>
            </a:r>
            <a:r>
              <a:rPr lang="en-US" sz="2000" err="1">
                <a:latin typeface="+mj-lt"/>
              </a:rPr>
              <a:t>quy</a:t>
            </a:r>
            <a:r>
              <a:rPr lang="en-US" sz="2000">
                <a:latin typeface="+mj-lt"/>
              </a:rPr>
              <a:t> </a:t>
            </a:r>
            <a:r>
              <a:rPr lang="en-US" sz="2000" err="1">
                <a:latin typeface="+mj-lt"/>
              </a:rPr>
              <a:t>trình</a:t>
            </a:r>
            <a:r>
              <a:rPr lang="en-US" sz="2000">
                <a:latin typeface="+mj-lt"/>
              </a:rPr>
              <a:t>, </a:t>
            </a:r>
            <a:r>
              <a:rPr lang="en-US" sz="2000" err="1">
                <a:latin typeface="+mj-lt"/>
              </a:rPr>
              <a:t>sản</a:t>
            </a:r>
            <a:r>
              <a:rPr lang="en-US" sz="2000">
                <a:latin typeface="+mj-lt"/>
              </a:rPr>
              <a:t> </a:t>
            </a:r>
            <a:r>
              <a:rPr lang="en-US" sz="2000" err="1">
                <a:latin typeface="+mj-lt"/>
              </a:rPr>
              <a:t>phẩm</a:t>
            </a:r>
            <a:r>
              <a:rPr lang="en-US" sz="2000">
                <a:latin typeface="+mj-lt"/>
              </a:rPr>
              <a:t> </a:t>
            </a:r>
            <a:r>
              <a:rPr lang="en-US" sz="2000" err="1">
                <a:latin typeface="+mj-lt"/>
              </a:rPr>
              <a:t>và</a:t>
            </a:r>
            <a:r>
              <a:rPr lang="en-US" sz="2000">
                <a:latin typeface="+mj-lt"/>
              </a:rPr>
              <a:t> </a:t>
            </a:r>
            <a:r>
              <a:rPr lang="en-US" sz="2000" err="1">
                <a:latin typeface="+mj-lt"/>
              </a:rPr>
              <a:t>phương</a:t>
            </a:r>
            <a:r>
              <a:rPr lang="en-US" sz="2000">
                <a:latin typeface="+mj-lt"/>
              </a:rPr>
              <a:t> </a:t>
            </a:r>
            <a:r>
              <a:rPr lang="en-US" sz="2000" err="1">
                <a:latin typeface="+mj-lt"/>
              </a:rPr>
              <a:t>pháp</a:t>
            </a:r>
            <a:r>
              <a:rPr lang="en-US" sz="2000">
                <a:latin typeface="+mj-lt"/>
              </a:rPr>
              <a:t> </a:t>
            </a:r>
            <a:r>
              <a:rPr lang="en-US" sz="2000" err="1">
                <a:latin typeface="+mj-lt"/>
              </a:rPr>
              <a:t>để</a:t>
            </a:r>
            <a:r>
              <a:rPr lang="en-US" sz="2000">
                <a:latin typeface="+mj-lt"/>
              </a:rPr>
              <a:t> </a:t>
            </a:r>
            <a:r>
              <a:rPr lang="en-US" sz="2000" err="1">
                <a:latin typeface="+mj-lt"/>
              </a:rPr>
              <a:t>nâng</a:t>
            </a:r>
            <a:r>
              <a:rPr lang="en-US" sz="2000">
                <a:latin typeface="+mj-lt"/>
              </a:rPr>
              <a:t> </a:t>
            </a:r>
            <a:r>
              <a:rPr lang="en-US" sz="2000" err="1">
                <a:latin typeface="+mj-lt"/>
              </a:rPr>
              <a:t>cao</a:t>
            </a:r>
            <a:r>
              <a:rPr lang="en-US" sz="2000">
                <a:latin typeface="+mj-lt"/>
              </a:rPr>
              <a:t> </a:t>
            </a:r>
            <a:r>
              <a:rPr lang="en-US" sz="2000" err="1">
                <a:latin typeface="+mj-lt"/>
              </a:rPr>
              <a:t>hiệu</a:t>
            </a:r>
            <a:r>
              <a:rPr lang="en-US" sz="2000">
                <a:latin typeface="+mj-lt"/>
              </a:rPr>
              <a:t> </a:t>
            </a:r>
            <a:r>
              <a:rPr lang="en-US" sz="2000" err="1">
                <a:latin typeface="+mj-lt"/>
              </a:rPr>
              <a:t>quả</a:t>
            </a:r>
            <a:r>
              <a:rPr lang="en-US" sz="2000">
                <a:latin typeface="+mj-lt"/>
              </a:rPr>
              <a:t>.</a:t>
            </a:r>
          </a:p>
          <a:p>
            <a:endParaRPr lang="en-US" sz="1800">
              <a:latin typeface="+mj-lt"/>
            </a:endParaRPr>
          </a:p>
        </p:txBody>
      </p:sp>
    </p:spTree>
    <p:extLst>
      <p:ext uri="{BB962C8B-B14F-4D97-AF65-F5344CB8AC3E}">
        <p14:creationId xmlns:p14="http://schemas.microsoft.com/office/powerpoint/2010/main" val="1651694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93"/>
                                        </p:tgtEl>
                                        <p:attrNameLst>
                                          <p:attrName>style.visibility</p:attrName>
                                        </p:attrNameLst>
                                      </p:cBhvr>
                                      <p:to>
                                        <p:strVal val="visible"/>
                                      </p:to>
                                    </p:set>
                                    <p:animEffect transition="in" filter="fade">
                                      <p:cBhvr>
                                        <p:cTn id="7" dur="1000"/>
                                        <p:tgtEl>
                                          <p:spTgt spid="1493"/>
                                        </p:tgtEl>
                                      </p:cBhvr>
                                    </p:animEffect>
                                  </p:childTnLst>
                                </p:cTn>
                              </p:par>
                              <p:par>
                                <p:cTn id="8" presetID="10" presetClass="entr" presetSubtype="0" fill="hold" nodeType="withEffect">
                                  <p:stCondLst>
                                    <p:cond delay="0"/>
                                  </p:stCondLst>
                                  <p:childTnLst>
                                    <p:set>
                                      <p:cBhvr>
                                        <p:cTn id="9" dur="1" fill="hold">
                                          <p:stCondLst>
                                            <p:cond delay="0"/>
                                          </p:stCondLst>
                                        </p:cTn>
                                        <p:tgtEl>
                                          <p:spTgt spid="1497"/>
                                        </p:tgtEl>
                                        <p:attrNameLst>
                                          <p:attrName>style.visibility</p:attrName>
                                        </p:attrNameLst>
                                      </p:cBhvr>
                                      <p:to>
                                        <p:strVal val="visible"/>
                                      </p:to>
                                    </p:set>
                                    <p:animEffect transition="in" filter="fade">
                                      <p:cBhvr>
                                        <p:cTn id="10" dur="1000"/>
                                        <p:tgtEl>
                                          <p:spTgt spid="1497"/>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494"/>
                                        </p:tgtEl>
                                        <p:attrNameLst>
                                          <p:attrName>style.visibility</p:attrName>
                                        </p:attrNameLst>
                                      </p:cBhvr>
                                      <p:to>
                                        <p:strVal val="visible"/>
                                      </p:to>
                                    </p:set>
                                    <p:animEffect transition="in" filter="fade">
                                      <p:cBhvr>
                                        <p:cTn id="14" dur="1000"/>
                                        <p:tgtEl>
                                          <p:spTgt spid="1494"/>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09"/>
          <p:cNvSpPr/>
          <p:nvPr/>
        </p:nvSpPr>
        <p:spPr>
          <a:xfrm rot="10800000" flipH="1">
            <a:off x="802749" y="1709632"/>
            <a:ext cx="3626375" cy="3269561"/>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494" name="Google Shape;1494;p109"/>
          <p:cNvSpPr/>
          <p:nvPr/>
        </p:nvSpPr>
        <p:spPr>
          <a:xfrm rot="10800000" flipH="1">
            <a:off x="4994474" y="1709633"/>
            <a:ext cx="3626375" cy="326956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495" name="Google Shape;1495;p109"/>
          <p:cNvSpPr txBox="1">
            <a:spLocks noGrp="1"/>
          </p:cNvSpPr>
          <p:nvPr>
            <p:ph type="title"/>
          </p:nvPr>
        </p:nvSpPr>
        <p:spPr>
          <a:xfrm>
            <a:off x="720000" y="259610"/>
            <a:ext cx="8538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err="1">
                <a:latin typeface="+mj-lt"/>
              </a:rPr>
              <a:t>Các</a:t>
            </a:r>
            <a:r>
              <a:rPr lang="en-US">
                <a:latin typeface="+mj-lt"/>
              </a:rPr>
              <a:t> </a:t>
            </a:r>
            <a:r>
              <a:rPr lang="en-US" err="1">
                <a:latin typeface="+mj-lt"/>
              </a:rPr>
              <a:t>loại</a:t>
            </a:r>
            <a:r>
              <a:rPr lang="en-US">
                <a:latin typeface="+mj-lt"/>
              </a:rPr>
              <a:t> </a:t>
            </a:r>
            <a:r>
              <a:rPr lang="en-US" err="1">
                <a:latin typeface="+mj-lt"/>
              </a:rPr>
              <a:t>dự</a:t>
            </a:r>
            <a:r>
              <a:rPr lang="en-US">
                <a:latin typeface="+mj-lt"/>
              </a:rPr>
              <a:t> </a:t>
            </a:r>
            <a:r>
              <a:rPr lang="en-US" err="1">
                <a:latin typeface="+mj-lt"/>
              </a:rPr>
              <a:t>án</a:t>
            </a:r>
            <a:r>
              <a:rPr lang="en-US">
                <a:latin typeface="+mj-lt"/>
              </a:rPr>
              <a:t> </a:t>
            </a:r>
            <a:r>
              <a:rPr lang="en-US" err="1">
                <a:latin typeface="+mj-lt"/>
              </a:rPr>
              <a:t>phù</a:t>
            </a:r>
            <a:r>
              <a:rPr lang="en-US">
                <a:latin typeface="+mj-lt"/>
              </a:rPr>
              <a:t> </a:t>
            </a:r>
            <a:r>
              <a:rPr lang="en-US" err="1">
                <a:latin typeface="+mj-lt"/>
              </a:rPr>
              <a:t>hợp</a:t>
            </a:r>
            <a:r>
              <a:rPr lang="en-US">
                <a:latin typeface="+mj-lt"/>
              </a:rPr>
              <a:t> </a:t>
            </a:r>
            <a:r>
              <a:rPr lang="en-US" err="1">
                <a:latin typeface="+mj-lt"/>
              </a:rPr>
              <a:t>để</a:t>
            </a:r>
            <a:r>
              <a:rPr lang="en-US">
                <a:latin typeface="+mj-lt"/>
              </a:rPr>
              <a:t> </a:t>
            </a:r>
            <a:r>
              <a:rPr lang="en-US" err="1">
                <a:latin typeface="+mj-lt"/>
              </a:rPr>
              <a:t>triển</a:t>
            </a:r>
            <a:r>
              <a:rPr lang="en-US">
                <a:latin typeface="+mj-lt"/>
              </a:rPr>
              <a:t> </a:t>
            </a:r>
            <a:r>
              <a:rPr lang="en-US" err="1">
                <a:latin typeface="+mj-lt"/>
              </a:rPr>
              <a:t>khai</a:t>
            </a:r>
            <a:r>
              <a:rPr lang="en-US">
                <a:latin typeface="+mj-lt"/>
              </a:rPr>
              <a:t> Agile</a:t>
            </a:r>
            <a:endParaRPr>
              <a:latin typeface="+mj-lt"/>
            </a:endParaRPr>
          </a:p>
        </p:txBody>
      </p:sp>
      <p:sp>
        <p:nvSpPr>
          <p:cNvPr id="1497" name="Google Shape;1497;p109"/>
          <p:cNvSpPr txBox="1">
            <a:spLocks noGrp="1"/>
          </p:cNvSpPr>
          <p:nvPr>
            <p:ph type="subTitle" idx="1"/>
          </p:nvPr>
        </p:nvSpPr>
        <p:spPr>
          <a:xfrm>
            <a:off x="996855" y="1804934"/>
            <a:ext cx="3238162" cy="3078956"/>
          </a:xfrm>
          <a:prstGeom prst="rect">
            <a:avLst/>
          </a:prstGeom>
        </p:spPr>
        <p:txBody>
          <a:bodyPr spcFirstLastPara="1" wrap="square" lIns="91425" tIns="91425" rIns="91425" bIns="91425" anchor="ctr" anchorCtr="0">
            <a:noAutofit/>
          </a:bodyPr>
          <a:lstStyle/>
          <a:p>
            <a:pPr lvl="0"/>
            <a:r>
              <a:rPr lang="en-US" sz="2000" err="1">
                <a:latin typeface="Arial (Headings)"/>
              </a:rPr>
              <a:t>Các</a:t>
            </a:r>
            <a:r>
              <a:rPr lang="en-US" sz="2000">
                <a:latin typeface="Arial (Headings)"/>
              </a:rPr>
              <a:t> </a:t>
            </a:r>
            <a:r>
              <a:rPr lang="en-US" sz="2000" err="1">
                <a:latin typeface="Arial (Headings)"/>
              </a:rPr>
              <a:t>dự</a:t>
            </a:r>
            <a:r>
              <a:rPr lang="en-US" sz="2000">
                <a:latin typeface="Arial (Headings)"/>
              </a:rPr>
              <a:t> </a:t>
            </a:r>
            <a:r>
              <a:rPr lang="en-US" sz="2000" err="1">
                <a:latin typeface="Arial (Headings)"/>
              </a:rPr>
              <a:t>án</a:t>
            </a:r>
            <a:r>
              <a:rPr lang="en-US" sz="2000">
                <a:latin typeface="Arial (Headings)"/>
              </a:rPr>
              <a:t> </a:t>
            </a:r>
            <a:r>
              <a:rPr lang="en-US" sz="2000" err="1">
                <a:latin typeface="Arial (Headings)"/>
              </a:rPr>
              <a:t>có</a:t>
            </a:r>
            <a:r>
              <a:rPr lang="en-US" sz="2000">
                <a:latin typeface="Arial (Headings)"/>
              </a:rPr>
              <a:t> </a:t>
            </a:r>
            <a:r>
              <a:rPr lang="en-US" sz="2000" err="1">
                <a:latin typeface="Arial (Headings)"/>
              </a:rPr>
              <a:t>nhiều</a:t>
            </a:r>
            <a:r>
              <a:rPr lang="en-US" sz="2000">
                <a:latin typeface="Arial (Headings)"/>
              </a:rPr>
              <a:t> </a:t>
            </a:r>
            <a:r>
              <a:rPr lang="en-US" sz="2000" err="1">
                <a:latin typeface="Arial (Headings)"/>
              </a:rPr>
              <a:t>nhiệm</a:t>
            </a:r>
            <a:r>
              <a:rPr lang="en-US" sz="2000">
                <a:latin typeface="Arial (Headings)"/>
              </a:rPr>
              <a:t> </a:t>
            </a:r>
            <a:r>
              <a:rPr lang="en-US" sz="2000" err="1">
                <a:latin typeface="Arial (Headings)"/>
              </a:rPr>
              <a:t>vụ</a:t>
            </a:r>
            <a:r>
              <a:rPr lang="en-US" sz="2000">
                <a:latin typeface="Arial (Headings)"/>
              </a:rPr>
              <a:t> </a:t>
            </a:r>
            <a:r>
              <a:rPr lang="en-US" sz="2000" err="1">
                <a:latin typeface="Arial (Headings)"/>
              </a:rPr>
              <a:t>phụ</a:t>
            </a:r>
            <a:r>
              <a:rPr lang="en-US" sz="2000">
                <a:latin typeface="Arial (Headings)"/>
              </a:rPr>
              <a:t> </a:t>
            </a:r>
            <a:r>
              <a:rPr lang="en-US" sz="2000" err="1">
                <a:latin typeface="Arial (Headings)"/>
              </a:rPr>
              <a:t>thuộc</a:t>
            </a:r>
            <a:r>
              <a:rPr lang="en-US" sz="2000">
                <a:latin typeface="Arial (Headings)"/>
              </a:rPr>
              <a:t> </a:t>
            </a:r>
            <a:r>
              <a:rPr lang="en-US" sz="2000" err="1">
                <a:latin typeface="Arial (Headings)"/>
              </a:rPr>
              <a:t>lẫn</a:t>
            </a:r>
            <a:r>
              <a:rPr lang="en-US" sz="2000">
                <a:latin typeface="Arial (Headings)"/>
              </a:rPr>
              <a:t> </a:t>
            </a:r>
            <a:r>
              <a:rPr lang="en-US" sz="2000" err="1">
                <a:latin typeface="Arial (Headings)"/>
              </a:rPr>
              <a:t>nhau</a:t>
            </a:r>
            <a:r>
              <a:rPr lang="en-US" sz="2000">
                <a:latin typeface="Arial (Headings)"/>
              </a:rPr>
              <a:t>.</a:t>
            </a:r>
          </a:p>
          <a:p>
            <a:pPr lvl="0"/>
            <a:endParaRPr lang="en-US" sz="2000">
              <a:latin typeface="Arial (Headings)"/>
            </a:endParaRPr>
          </a:p>
          <a:p>
            <a:pPr lvl="0"/>
            <a:r>
              <a:rPr lang="en-US" sz="2000" err="1">
                <a:latin typeface="Arial (Headings)"/>
              </a:rPr>
              <a:t>Các</a:t>
            </a:r>
            <a:r>
              <a:rPr lang="en-US" sz="2000">
                <a:latin typeface="Arial (Headings)"/>
              </a:rPr>
              <a:t> </a:t>
            </a:r>
            <a:r>
              <a:rPr lang="en-US" sz="2000" err="1">
                <a:latin typeface="Arial (Headings)"/>
              </a:rPr>
              <a:t>dự</a:t>
            </a:r>
            <a:r>
              <a:rPr lang="en-US" sz="2000">
                <a:latin typeface="Arial (Headings)"/>
              </a:rPr>
              <a:t> </a:t>
            </a:r>
            <a:r>
              <a:rPr lang="en-US" sz="2000" err="1">
                <a:latin typeface="Arial (Headings)"/>
              </a:rPr>
              <a:t>án</a:t>
            </a:r>
            <a:r>
              <a:rPr lang="en-US" sz="2000">
                <a:latin typeface="Arial (Headings)"/>
              </a:rPr>
              <a:t> </a:t>
            </a:r>
            <a:r>
              <a:rPr lang="en-US" sz="2000" err="1">
                <a:latin typeface="Arial (Headings)"/>
              </a:rPr>
              <a:t>cần</a:t>
            </a:r>
            <a:r>
              <a:rPr lang="en-US" sz="2000">
                <a:latin typeface="Arial (Headings)"/>
              </a:rPr>
              <a:t> </a:t>
            </a:r>
            <a:r>
              <a:rPr lang="en-US" sz="2000" err="1">
                <a:latin typeface="Arial (Headings)"/>
              </a:rPr>
              <a:t>tạo</a:t>
            </a:r>
            <a:r>
              <a:rPr lang="en-US" sz="2000">
                <a:latin typeface="Arial (Headings)"/>
              </a:rPr>
              <a:t> </a:t>
            </a:r>
            <a:r>
              <a:rPr lang="en-US" sz="2000" err="1">
                <a:latin typeface="Arial (Headings)"/>
              </a:rPr>
              <a:t>ra</a:t>
            </a:r>
            <a:r>
              <a:rPr lang="en-US" sz="2000">
                <a:latin typeface="Arial (Headings)"/>
              </a:rPr>
              <a:t> </a:t>
            </a:r>
            <a:r>
              <a:rPr lang="en-US" sz="2000" err="1">
                <a:latin typeface="Arial (Headings)"/>
              </a:rPr>
              <a:t>nguyên</a:t>
            </a:r>
            <a:r>
              <a:rPr lang="en-US" sz="2000">
                <a:latin typeface="Arial (Headings)"/>
              </a:rPr>
              <a:t> </a:t>
            </a:r>
            <a:r>
              <a:rPr lang="en-US" sz="2000" err="1">
                <a:latin typeface="Arial (Headings)"/>
              </a:rPr>
              <a:t>mẫu</a:t>
            </a:r>
            <a:r>
              <a:rPr lang="en-US" sz="2000">
                <a:latin typeface="Arial (Headings)"/>
              </a:rPr>
              <a:t> </a:t>
            </a:r>
            <a:r>
              <a:rPr lang="en-US" sz="2000" err="1">
                <a:latin typeface="Arial (Headings)"/>
              </a:rPr>
              <a:t>trước</a:t>
            </a:r>
            <a:r>
              <a:rPr lang="en-US" sz="2000">
                <a:latin typeface="Arial (Headings)"/>
              </a:rPr>
              <a:t> </a:t>
            </a:r>
            <a:r>
              <a:rPr lang="en-US" sz="2000" err="1">
                <a:latin typeface="Arial (Headings)"/>
              </a:rPr>
              <a:t>khi</a:t>
            </a:r>
            <a:r>
              <a:rPr lang="en-US" sz="2000">
                <a:latin typeface="Arial (Headings)"/>
              </a:rPr>
              <a:t> </a:t>
            </a:r>
            <a:r>
              <a:rPr lang="en-US" sz="2000" err="1">
                <a:latin typeface="Arial (Headings)"/>
              </a:rPr>
              <a:t>xây</a:t>
            </a:r>
            <a:r>
              <a:rPr lang="en-US" sz="2000">
                <a:latin typeface="Arial (Headings)"/>
              </a:rPr>
              <a:t> </a:t>
            </a:r>
            <a:r>
              <a:rPr lang="en-US" sz="2000" err="1">
                <a:latin typeface="Arial (Headings)"/>
              </a:rPr>
              <a:t>dựng</a:t>
            </a:r>
            <a:r>
              <a:rPr lang="en-US" sz="2000">
                <a:latin typeface="Arial (Headings)"/>
              </a:rPr>
              <a:t> </a:t>
            </a:r>
            <a:r>
              <a:rPr lang="en-US" sz="2000" err="1">
                <a:latin typeface="Arial (Headings)"/>
              </a:rPr>
              <a:t>kết</a:t>
            </a:r>
            <a:r>
              <a:rPr lang="en-US" sz="2000">
                <a:latin typeface="Arial (Headings)"/>
              </a:rPr>
              <a:t> </a:t>
            </a:r>
            <a:r>
              <a:rPr lang="en-US" sz="2000" err="1">
                <a:latin typeface="Arial (Headings)"/>
              </a:rPr>
              <a:t>quả</a:t>
            </a:r>
            <a:r>
              <a:rPr lang="en-US" sz="2000">
                <a:latin typeface="Arial (Headings)"/>
              </a:rPr>
              <a:t> </a:t>
            </a:r>
            <a:r>
              <a:rPr lang="en-US" sz="2000" err="1">
                <a:latin typeface="Arial (Headings)"/>
              </a:rPr>
              <a:t>cuối</a:t>
            </a:r>
            <a:r>
              <a:rPr lang="en-US" sz="2000">
                <a:latin typeface="Arial (Headings)"/>
              </a:rPr>
              <a:t> </a:t>
            </a:r>
            <a:r>
              <a:rPr lang="en-US" sz="2000" err="1">
                <a:latin typeface="Arial (Headings)"/>
              </a:rPr>
              <a:t>cùng</a:t>
            </a:r>
            <a:r>
              <a:rPr lang="en-US" sz="2000">
                <a:latin typeface="Arial (Headings)"/>
              </a:rPr>
              <a:t>.</a:t>
            </a:r>
          </a:p>
          <a:p>
            <a:pPr lvl="0"/>
            <a:endParaRPr lang="en-US" sz="1800">
              <a:latin typeface="+mj-lt"/>
            </a:endParaRPr>
          </a:p>
        </p:txBody>
      </p:sp>
      <p:sp>
        <p:nvSpPr>
          <p:cNvPr id="8" name="Google Shape;1497;p109">
            <a:extLst>
              <a:ext uri="{FF2B5EF4-FFF2-40B4-BE49-F238E27FC236}">
                <a16:creationId xmlns:a16="http://schemas.microsoft.com/office/drawing/2014/main" id="{C464C85A-C3EE-4BB9-949A-044685622D4E}"/>
              </a:ext>
            </a:extLst>
          </p:cNvPr>
          <p:cNvSpPr txBox="1">
            <a:spLocks/>
          </p:cNvSpPr>
          <p:nvPr/>
        </p:nvSpPr>
        <p:spPr>
          <a:xfrm>
            <a:off x="4989150" y="1862807"/>
            <a:ext cx="3238162" cy="19365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r>
              <a:rPr lang="en-US" sz="2000" err="1">
                <a:latin typeface="+mj-lt"/>
              </a:rPr>
              <a:t>Các</a:t>
            </a:r>
            <a:r>
              <a:rPr lang="en-US" sz="2000">
                <a:latin typeface="+mj-lt"/>
              </a:rPr>
              <a:t> </a:t>
            </a:r>
            <a:r>
              <a:rPr lang="en-US" sz="2000" err="1">
                <a:latin typeface="+mj-lt"/>
              </a:rPr>
              <a:t>dự</a:t>
            </a:r>
            <a:r>
              <a:rPr lang="en-US" sz="2000">
                <a:latin typeface="+mj-lt"/>
              </a:rPr>
              <a:t> </a:t>
            </a:r>
            <a:r>
              <a:rPr lang="en-US" sz="2000" err="1">
                <a:latin typeface="+mj-lt"/>
              </a:rPr>
              <a:t>án</a:t>
            </a:r>
            <a:r>
              <a:rPr lang="en-US" sz="2000">
                <a:latin typeface="+mj-lt"/>
              </a:rPr>
              <a:t> </a:t>
            </a:r>
            <a:r>
              <a:rPr lang="en-US" sz="2000" err="1">
                <a:latin typeface="+mj-lt"/>
              </a:rPr>
              <a:t>yêu</a:t>
            </a:r>
            <a:r>
              <a:rPr lang="en-US" sz="2000">
                <a:latin typeface="+mj-lt"/>
              </a:rPr>
              <a:t> </a:t>
            </a:r>
            <a:r>
              <a:rPr lang="en-US" sz="2000" err="1">
                <a:latin typeface="+mj-lt"/>
              </a:rPr>
              <a:t>cầu</a:t>
            </a:r>
            <a:r>
              <a:rPr lang="en-US" sz="2000">
                <a:latin typeface="+mj-lt"/>
              </a:rPr>
              <a:t> </a:t>
            </a:r>
            <a:r>
              <a:rPr lang="en-US" sz="2000" err="1">
                <a:latin typeface="+mj-lt"/>
              </a:rPr>
              <a:t>phản</a:t>
            </a:r>
            <a:r>
              <a:rPr lang="en-US" sz="2000">
                <a:latin typeface="+mj-lt"/>
              </a:rPr>
              <a:t> </a:t>
            </a:r>
            <a:r>
              <a:rPr lang="en-US" sz="2000" err="1">
                <a:latin typeface="+mj-lt"/>
              </a:rPr>
              <a:t>hồi</a:t>
            </a:r>
            <a:r>
              <a:rPr lang="en-US" sz="2000">
                <a:latin typeface="+mj-lt"/>
              </a:rPr>
              <a:t> </a:t>
            </a:r>
            <a:r>
              <a:rPr lang="en-US" sz="2000" err="1">
                <a:latin typeface="+mj-lt"/>
              </a:rPr>
              <a:t>nhanh</a:t>
            </a:r>
            <a:r>
              <a:rPr lang="en-US" sz="2000">
                <a:latin typeface="+mj-lt"/>
              </a:rPr>
              <a:t> </a:t>
            </a:r>
            <a:r>
              <a:rPr lang="en-US" sz="2000" err="1">
                <a:latin typeface="+mj-lt"/>
              </a:rPr>
              <a:t>trong</a:t>
            </a:r>
            <a:r>
              <a:rPr lang="en-US" sz="2000">
                <a:latin typeface="+mj-lt"/>
              </a:rPr>
              <a:t> </a:t>
            </a:r>
            <a:r>
              <a:rPr lang="en-US" sz="2000" err="1">
                <a:latin typeface="+mj-lt"/>
              </a:rPr>
              <a:t>quá</a:t>
            </a:r>
            <a:r>
              <a:rPr lang="en-US" sz="2000">
                <a:latin typeface="+mj-lt"/>
              </a:rPr>
              <a:t> </a:t>
            </a:r>
            <a:r>
              <a:rPr lang="en-US" sz="2000" err="1">
                <a:latin typeface="+mj-lt"/>
              </a:rPr>
              <a:t>trình</a:t>
            </a:r>
            <a:r>
              <a:rPr lang="en-US" sz="2000">
                <a:latin typeface="+mj-lt"/>
              </a:rPr>
              <a:t> </a:t>
            </a:r>
            <a:r>
              <a:rPr lang="en-US" sz="2000" err="1">
                <a:latin typeface="+mj-lt"/>
              </a:rPr>
              <a:t>tạo</a:t>
            </a:r>
            <a:r>
              <a:rPr lang="en-US" sz="2000">
                <a:latin typeface="+mj-lt"/>
              </a:rPr>
              <a:t> </a:t>
            </a:r>
            <a:r>
              <a:rPr lang="en-US" sz="2000" err="1">
                <a:latin typeface="+mj-lt"/>
              </a:rPr>
              <a:t>ra</a:t>
            </a:r>
            <a:r>
              <a:rPr lang="en-US" sz="2000">
                <a:latin typeface="+mj-lt"/>
              </a:rPr>
              <a:t> </a:t>
            </a:r>
            <a:r>
              <a:rPr lang="en-US" sz="2000" err="1">
                <a:latin typeface="+mj-lt"/>
              </a:rPr>
              <a:t>sản</a:t>
            </a:r>
            <a:r>
              <a:rPr lang="en-US" sz="2000">
                <a:latin typeface="+mj-lt"/>
              </a:rPr>
              <a:t> </a:t>
            </a:r>
            <a:r>
              <a:rPr lang="en-US" sz="2000" err="1">
                <a:latin typeface="+mj-lt"/>
              </a:rPr>
              <a:t>phẩm</a:t>
            </a:r>
            <a:r>
              <a:rPr lang="en-US" sz="2000">
                <a:latin typeface="+mj-lt"/>
              </a:rPr>
              <a:t>.</a:t>
            </a:r>
          </a:p>
          <a:p>
            <a:pPr lvl="0"/>
            <a:endParaRPr lang="en-US" sz="1800">
              <a:latin typeface="+mj-lt"/>
            </a:endParaRPr>
          </a:p>
          <a:p>
            <a:endParaRPr lang="en-US" sz="1800">
              <a:latin typeface="+mj-lt"/>
            </a:endParaRPr>
          </a:p>
        </p:txBody>
      </p:sp>
    </p:spTree>
    <p:extLst>
      <p:ext uri="{BB962C8B-B14F-4D97-AF65-F5344CB8AC3E}">
        <p14:creationId xmlns:p14="http://schemas.microsoft.com/office/powerpoint/2010/main" val="309879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93"/>
                                        </p:tgtEl>
                                        <p:attrNameLst>
                                          <p:attrName>style.visibility</p:attrName>
                                        </p:attrNameLst>
                                      </p:cBhvr>
                                      <p:to>
                                        <p:strVal val="visible"/>
                                      </p:to>
                                    </p:set>
                                    <p:animEffect transition="in" filter="fade">
                                      <p:cBhvr>
                                        <p:cTn id="7" dur="1000"/>
                                        <p:tgtEl>
                                          <p:spTgt spid="1493"/>
                                        </p:tgtEl>
                                      </p:cBhvr>
                                    </p:animEffect>
                                  </p:childTnLst>
                                </p:cTn>
                              </p:par>
                              <p:par>
                                <p:cTn id="8" presetID="10" presetClass="entr" presetSubtype="0" fill="hold" nodeType="withEffect">
                                  <p:stCondLst>
                                    <p:cond delay="0"/>
                                  </p:stCondLst>
                                  <p:childTnLst>
                                    <p:set>
                                      <p:cBhvr>
                                        <p:cTn id="9" dur="1" fill="hold">
                                          <p:stCondLst>
                                            <p:cond delay="0"/>
                                          </p:stCondLst>
                                        </p:cTn>
                                        <p:tgtEl>
                                          <p:spTgt spid="1497"/>
                                        </p:tgtEl>
                                        <p:attrNameLst>
                                          <p:attrName>style.visibility</p:attrName>
                                        </p:attrNameLst>
                                      </p:cBhvr>
                                      <p:to>
                                        <p:strVal val="visible"/>
                                      </p:to>
                                    </p:set>
                                    <p:animEffect transition="in" filter="fade">
                                      <p:cBhvr>
                                        <p:cTn id="10" dur="1000"/>
                                        <p:tgtEl>
                                          <p:spTgt spid="1497"/>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494"/>
                                        </p:tgtEl>
                                        <p:attrNameLst>
                                          <p:attrName>style.visibility</p:attrName>
                                        </p:attrNameLst>
                                      </p:cBhvr>
                                      <p:to>
                                        <p:strVal val="visible"/>
                                      </p:to>
                                    </p:set>
                                    <p:animEffect transition="in" filter="fade">
                                      <p:cBhvr>
                                        <p:cTn id="14" dur="1000"/>
                                        <p:tgtEl>
                                          <p:spTgt spid="1494"/>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0"/>
          <p:cNvSpPr txBox="1">
            <a:spLocks noGrp="1"/>
          </p:cNvSpPr>
          <p:nvPr>
            <p:ph type="title"/>
          </p:nvPr>
        </p:nvSpPr>
        <p:spPr>
          <a:xfrm>
            <a:off x="4839342" y="2514000"/>
            <a:ext cx="4630739" cy="15089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sz="4000">
                <a:latin typeface="+mj-lt"/>
              </a:rPr>
              <a:t>So Sánh Agile và Waterfall</a:t>
            </a:r>
          </a:p>
        </p:txBody>
      </p:sp>
      <p:sp>
        <p:nvSpPr>
          <p:cNvPr id="417" name="Google Shape;417;p60"/>
          <p:cNvSpPr txBox="1">
            <a:spLocks noGrp="1"/>
          </p:cNvSpPr>
          <p:nvPr>
            <p:ph type="title" idx="2"/>
          </p:nvPr>
        </p:nvSpPr>
        <p:spPr>
          <a:xfrm>
            <a:off x="4932950" y="1165925"/>
            <a:ext cx="4211100" cy="1156800"/>
          </a:xfrm>
          <a:prstGeom prst="rect">
            <a:avLst/>
          </a:prstGeom>
        </p:spPr>
        <p:txBody>
          <a:bodyPr spcFirstLastPara="1" wrap="square" lIns="182875" tIns="182875" rIns="91425" bIns="91425" anchor="ctr" anchorCtr="0">
            <a:noAutofit/>
          </a:bodyPr>
          <a:lstStyle/>
          <a:p>
            <a:pPr marL="0" lvl="0" indent="0" algn="l" rtl="0">
              <a:spcBef>
                <a:spcPts val="0"/>
              </a:spcBef>
              <a:spcAft>
                <a:spcPts val="0"/>
              </a:spcAft>
              <a:buNone/>
            </a:pPr>
            <a:r>
              <a:rPr lang="fr">
                <a:latin typeface="+mj-lt"/>
              </a:rPr>
              <a:t>06</a:t>
            </a:r>
            <a:endParaRPr>
              <a:latin typeface="+mj-lt"/>
            </a:endParaRPr>
          </a:p>
        </p:txBody>
      </p:sp>
      <p:pic>
        <p:nvPicPr>
          <p:cNvPr id="419" name="Google Shape;419;p60"/>
          <p:cNvPicPr preferRelativeResize="0"/>
          <p:nvPr/>
        </p:nvPicPr>
        <p:blipFill rotWithShape="1">
          <a:blip r:embed="rId3">
            <a:alphaModFix/>
          </a:blip>
          <a:srcRect t="24674" r="50729" b="24679"/>
          <a:stretch/>
        </p:blipFill>
        <p:spPr>
          <a:xfrm>
            <a:off x="450050" y="688850"/>
            <a:ext cx="3663800" cy="3765800"/>
          </a:xfrm>
          <a:prstGeom prst="rect">
            <a:avLst/>
          </a:prstGeom>
          <a:noFill/>
          <a:ln>
            <a:noFill/>
          </a:ln>
        </p:spPr>
      </p:pic>
    </p:spTree>
    <p:extLst>
      <p:ext uri="{BB962C8B-B14F-4D97-AF65-F5344CB8AC3E}">
        <p14:creationId xmlns:p14="http://schemas.microsoft.com/office/powerpoint/2010/main" val="2934251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6"/>
                                        </p:tgtEl>
                                        <p:attrNameLst>
                                          <p:attrName>style.visibility</p:attrName>
                                        </p:attrNameLst>
                                      </p:cBhvr>
                                      <p:to>
                                        <p:strVal val="visible"/>
                                      </p:to>
                                    </p:set>
                                    <p:anim calcmode="lin" valueType="num">
                                      <p:cBhvr additive="base">
                                        <p:cTn id="7" dur="1000"/>
                                        <p:tgtEl>
                                          <p:spTgt spid="416"/>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17"/>
                                        </p:tgtEl>
                                        <p:attrNameLst>
                                          <p:attrName>style.visibility</p:attrName>
                                        </p:attrNameLst>
                                      </p:cBhvr>
                                      <p:to>
                                        <p:strVal val="visible"/>
                                      </p:to>
                                    </p:set>
                                    <p:anim calcmode="lin" valueType="num">
                                      <p:cBhvr additive="base">
                                        <p:cTn id="10" dur="1000"/>
                                        <p:tgtEl>
                                          <p:spTgt spid="417"/>
                                        </p:tgtEl>
                                        <p:attrNameLst>
                                          <p:attrName>ppt_x</p:attrName>
                                        </p:attrNameLst>
                                      </p:cBhvr>
                                      <p:tavLst>
                                        <p:tav tm="0">
                                          <p:val>
                                            <p:strVal val="#ppt_x+1"/>
                                          </p:val>
                                        </p:tav>
                                        <p:tav tm="100000">
                                          <p:val>
                                            <p:strVal val="#ppt_x"/>
                                          </p:val>
                                        </p:tav>
                                      </p:tavLst>
                                    </p:anim>
                                  </p:childTnLst>
                                </p:cTn>
                              </p:par>
                              <p:par>
                                <p:cTn id="11" presetID="1" presetClass="entr" presetSubtype="0" fill="hold" nodeType="withEffect">
                                  <p:stCondLst>
                                    <p:cond delay="0"/>
                                  </p:stCondLst>
                                  <p:childTnLst>
                                    <p:set>
                                      <p:cBhvr>
                                        <p:cTn id="12" dur="1" fill="hold">
                                          <p:stCondLst>
                                            <p:cond delay="0"/>
                                          </p:stCondLst>
                                        </p:cTn>
                                        <p:tgtEl>
                                          <p:spTgt spid="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8"/>
          <p:cNvSpPr/>
          <p:nvPr/>
        </p:nvSpPr>
        <p:spPr>
          <a:xfrm>
            <a:off x="-262" y="2105262"/>
            <a:ext cx="18141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DaunPenh" panose="020F0502020204030204" pitchFamily="2" charset="0"/>
            </a:endParaRPr>
          </a:p>
        </p:txBody>
      </p:sp>
      <p:sp>
        <p:nvSpPr>
          <p:cNvPr id="367" name="Google Shape;367;p58"/>
          <p:cNvSpPr/>
          <p:nvPr/>
        </p:nvSpPr>
        <p:spPr>
          <a:xfrm>
            <a:off x="-7724" y="4054411"/>
            <a:ext cx="18141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DaunPenh" panose="020F0502020204030204" pitchFamily="2" charset="0"/>
            </a:endParaRPr>
          </a:p>
        </p:txBody>
      </p:sp>
      <p:sp>
        <p:nvSpPr>
          <p:cNvPr id="368" name="Google Shape;368;p58"/>
          <p:cNvSpPr/>
          <p:nvPr/>
        </p:nvSpPr>
        <p:spPr>
          <a:xfrm>
            <a:off x="-262" y="1130687"/>
            <a:ext cx="18141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DaunPenh" panose="020F0502020204030204" pitchFamily="2" charset="0"/>
            </a:endParaRPr>
          </a:p>
        </p:txBody>
      </p:sp>
      <p:sp>
        <p:nvSpPr>
          <p:cNvPr id="369" name="Google Shape;369;p58"/>
          <p:cNvSpPr/>
          <p:nvPr/>
        </p:nvSpPr>
        <p:spPr>
          <a:xfrm>
            <a:off x="-6961" y="3079837"/>
            <a:ext cx="18141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DaunPenh" panose="020F0502020204030204" pitchFamily="2" charset="0"/>
            </a:endParaRPr>
          </a:p>
        </p:txBody>
      </p:sp>
      <p:sp>
        <p:nvSpPr>
          <p:cNvPr id="370" name="Google Shape;370;p58"/>
          <p:cNvSpPr txBox="1">
            <a:spLocks noGrp="1"/>
          </p:cNvSpPr>
          <p:nvPr>
            <p:ph type="title"/>
          </p:nvPr>
        </p:nvSpPr>
        <p:spPr>
          <a:xfrm>
            <a:off x="1813838" y="1279037"/>
            <a:ext cx="2336400" cy="288000"/>
          </a:xfrm>
          <a:prstGeom prst="rect">
            <a:avLst/>
          </a:prstGeom>
        </p:spPr>
        <p:txBody>
          <a:bodyPr spcFirstLastPara="1" wrap="square" lIns="91425" tIns="91425" rIns="91425" bIns="91425" anchor="ctr" anchorCtr="0">
            <a:noAutofit/>
          </a:bodyPr>
          <a:lstStyle/>
          <a:p>
            <a:pPr lvl="0"/>
            <a:r>
              <a:rPr lang="en-US" err="1">
                <a:latin typeface="+mj-lt"/>
              </a:rPr>
              <a:t>Giới</a:t>
            </a:r>
            <a:r>
              <a:rPr lang="en-US">
                <a:latin typeface="+mj-lt"/>
              </a:rPr>
              <a:t> </a:t>
            </a:r>
            <a:r>
              <a:rPr lang="en-US" err="1">
                <a:latin typeface="+mj-lt"/>
              </a:rPr>
              <a:t>thiệu</a:t>
            </a:r>
            <a:r>
              <a:rPr lang="en-US">
                <a:latin typeface="+mj-lt"/>
              </a:rPr>
              <a:t> Agile </a:t>
            </a:r>
            <a:endParaRPr>
              <a:latin typeface="+mj-lt"/>
              <a:cs typeface="DaunPenh" panose="020F0502020204030204" pitchFamily="2" charset="0"/>
            </a:endParaRPr>
          </a:p>
        </p:txBody>
      </p:sp>
      <p:sp>
        <p:nvSpPr>
          <p:cNvPr id="371" name="Google Shape;371;p58"/>
          <p:cNvSpPr txBox="1">
            <a:spLocks noGrp="1"/>
          </p:cNvSpPr>
          <p:nvPr>
            <p:ph type="title" idx="2"/>
          </p:nvPr>
        </p:nvSpPr>
        <p:spPr>
          <a:xfrm>
            <a:off x="989738" y="1205387"/>
            <a:ext cx="8241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mj-lt"/>
                <a:cs typeface="DaunPenh" panose="020F0502020204030204" pitchFamily="2" charset="0"/>
              </a:rPr>
              <a:t>01</a:t>
            </a:r>
            <a:endParaRPr>
              <a:latin typeface="+mj-lt"/>
              <a:cs typeface="DaunPenh" panose="020F0502020204030204" pitchFamily="2" charset="0"/>
            </a:endParaRPr>
          </a:p>
        </p:txBody>
      </p:sp>
      <p:sp>
        <p:nvSpPr>
          <p:cNvPr id="373" name="Google Shape;373;p58"/>
          <p:cNvSpPr txBox="1">
            <a:spLocks noGrp="1"/>
          </p:cNvSpPr>
          <p:nvPr>
            <p:ph type="title" idx="3"/>
          </p:nvPr>
        </p:nvSpPr>
        <p:spPr>
          <a:xfrm>
            <a:off x="822051" y="2105262"/>
            <a:ext cx="2907861" cy="543001"/>
          </a:xfrm>
          <a:prstGeom prst="rect">
            <a:avLst/>
          </a:prstGeom>
        </p:spPr>
        <p:txBody>
          <a:bodyPr spcFirstLastPara="1" wrap="square" lIns="91425" tIns="91425" rIns="91425" bIns="91425" anchor="ctr" anchorCtr="0">
            <a:noAutofit/>
          </a:bodyPr>
          <a:lstStyle/>
          <a:p>
            <a:pPr lvl="0"/>
            <a:r>
              <a:rPr lang="en-US" err="1">
                <a:latin typeface="+mj-lt"/>
              </a:rPr>
              <a:t>Các</a:t>
            </a:r>
            <a:r>
              <a:rPr lang="en-US">
                <a:latin typeface="+mj-lt"/>
              </a:rPr>
              <a:t> </a:t>
            </a:r>
            <a:r>
              <a:rPr lang="en-US" err="1">
                <a:latin typeface="+mj-lt"/>
              </a:rPr>
              <a:t>đặc</a:t>
            </a:r>
            <a:r>
              <a:rPr lang="en-US">
                <a:latin typeface="+mj-lt"/>
              </a:rPr>
              <a:t> </a:t>
            </a:r>
            <a:r>
              <a:rPr lang="en-US" err="1">
                <a:latin typeface="+mj-lt"/>
              </a:rPr>
              <a:t>trưng</a:t>
            </a:r>
            <a:endParaRPr>
              <a:latin typeface="+mj-lt"/>
              <a:cs typeface="DaunPenh" panose="020F0502020204030204" pitchFamily="2" charset="0"/>
            </a:endParaRPr>
          </a:p>
        </p:txBody>
      </p:sp>
      <p:sp>
        <p:nvSpPr>
          <p:cNvPr id="374" name="Google Shape;374;p58"/>
          <p:cNvSpPr txBox="1">
            <a:spLocks noGrp="1"/>
          </p:cNvSpPr>
          <p:nvPr>
            <p:ph type="title" idx="4"/>
          </p:nvPr>
        </p:nvSpPr>
        <p:spPr>
          <a:xfrm>
            <a:off x="989738" y="2179962"/>
            <a:ext cx="8241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mj-lt"/>
                <a:cs typeface="DaunPenh" panose="020F0502020204030204" pitchFamily="2" charset="0"/>
              </a:rPr>
              <a:t>02</a:t>
            </a:r>
            <a:endParaRPr>
              <a:latin typeface="+mj-lt"/>
              <a:cs typeface="DaunPenh" panose="020F0502020204030204" pitchFamily="2" charset="0"/>
            </a:endParaRPr>
          </a:p>
        </p:txBody>
      </p:sp>
      <p:sp>
        <p:nvSpPr>
          <p:cNvPr id="376" name="Google Shape;376;p58"/>
          <p:cNvSpPr txBox="1">
            <a:spLocks noGrp="1"/>
          </p:cNvSpPr>
          <p:nvPr>
            <p:ph type="title" idx="6"/>
          </p:nvPr>
        </p:nvSpPr>
        <p:spPr>
          <a:xfrm>
            <a:off x="1806376" y="3079836"/>
            <a:ext cx="2727632" cy="844650"/>
          </a:xfrm>
          <a:prstGeom prst="rect">
            <a:avLst/>
          </a:prstGeom>
        </p:spPr>
        <p:txBody>
          <a:bodyPr spcFirstLastPara="1" wrap="square" lIns="91425" tIns="91425" rIns="91425" bIns="91425" anchor="ctr" anchorCtr="0">
            <a:noAutofit/>
          </a:bodyPr>
          <a:lstStyle/>
          <a:p>
            <a:r>
              <a:rPr lang="vi-VN">
                <a:latin typeface="Arial (Headings)"/>
              </a:rPr>
              <a:t>Các phương pháp</a:t>
            </a:r>
            <a:r>
              <a:rPr lang="en-US">
                <a:latin typeface="Arial (Headings)"/>
              </a:rPr>
              <a:t> </a:t>
            </a:r>
            <a:r>
              <a:rPr lang="vi-VN">
                <a:latin typeface="Arial (Headings)"/>
              </a:rPr>
              <a:t>phổ biến</a:t>
            </a:r>
            <a:br>
              <a:rPr lang="vi-VN">
                <a:latin typeface="+mn-lt"/>
                <a:cs typeface="DaunPenh" panose="020F0502020204030204" pitchFamily="2" charset="0"/>
              </a:rPr>
            </a:br>
            <a:endParaRPr>
              <a:latin typeface="+mn-lt"/>
              <a:cs typeface="DaunPenh" panose="020F0502020204030204" pitchFamily="2" charset="0"/>
            </a:endParaRPr>
          </a:p>
        </p:txBody>
      </p:sp>
      <p:sp>
        <p:nvSpPr>
          <p:cNvPr id="377" name="Google Shape;377;p58"/>
          <p:cNvSpPr txBox="1">
            <a:spLocks noGrp="1"/>
          </p:cNvSpPr>
          <p:nvPr>
            <p:ph type="title" idx="7"/>
          </p:nvPr>
        </p:nvSpPr>
        <p:spPr>
          <a:xfrm>
            <a:off x="983040" y="3154537"/>
            <a:ext cx="8241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mj-lt"/>
                <a:cs typeface="DaunPenh" panose="020F0502020204030204" pitchFamily="2" charset="0"/>
              </a:rPr>
              <a:t>03</a:t>
            </a:r>
            <a:endParaRPr>
              <a:latin typeface="+mj-lt"/>
              <a:cs typeface="DaunPenh" panose="020F0502020204030204" pitchFamily="2" charset="0"/>
            </a:endParaRPr>
          </a:p>
        </p:txBody>
      </p:sp>
      <p:sp>
        <p:nvSpPr>
          <p:cNvPr id="379" name="Google Shape;379;p58"/>
          <p:cNvSpPr txBox="1">
            <a:spLocks noGrp="1"/>
          </p:cNvSpPr>
          <p:nvPr>
            <p:ph type="title" idx="9"/>
          </p:nvPr>
        </p:nvSpPr>
        <p:spPr>
          <a:xfrm>
            <a:off x="1585733" y="4012813"/>
            <a:ext cx="2681912" cy="613602"/>
          </a:xfrm>
          <a:prstGeom prst="rect">
            <a:avLst/>
          </a:prstGeom>
        </p:spPr>
        <p:txBody>
          <a:bodyPr spcFirstLastPara="1" wrap="square" lIns="91425" tIns="91425" rIns="91425" bIns="91425" anchor="ctr" anchorCtr="0">
            <a:noAutofit/>
          </a:bodyPr>
          <a:lstStyle/>
          <a:p>
            <a:pPr lvl="0"/>
            <a:r>
              <a:rPr lang="en-US" err="1">
                <a:latin typeface="+mj-lt"/>
              </a:rPr>
              <a:t>Ưu</a:t>
            </a:r>
            <a:r>
              <a:rPr lang="en-US">
                <a:latin typeface="+mj-lt"/>
              </a:rPr>
              <a:t> </a:t>
            </a:r>
            <a:r>
              <a:rPr lang="en-US" err="1">
                <a:latin typeface="+mj-lt"/>
              </a:rPr>
              <a:t>và</a:t>
            </a:r>
            <a:r>
              <a:rPr lang="en-US">
                <a:latin typeface="+mj-lt"/>
              </a:rPr>
              <a:t> </a:t>
            </a:r>
            <a:r>
              <a:rPr lang="en-US" err="1">
                <a:latin typeface="+mj-lt"/>
              </a:rPr>
              <a:t>nhược</a:t>
            </a:r>
            <a:r>
              <a:rPr lang="en-US">
                <a:latin typeface="+mj-lt"/>
              </a:rPr>
              <a:t> </a:t>
            </a:r>
            <a:r>
              <a:rPr lang="en-US" err="1">
                <a:latin typeface="+mj-lt"/>
              </a:rPr>
              <a:t>điểm</a:t>
            </a:r>
            <a:r>
              <a:rPr lang="en-US">
                <a:latin typeface="+mj-lt"/>
              </a:rPr>
              <a:t> </a:t>
            </a:r>
            <a:endParaRPr>
              <a:latin typeface="+mj-lt"/>
              <a:cs typeface="DaunPenh" panose="020F0502020204030204" pitchFamily="2" charset="0"/>
            </a:endParaRPr>
          </a:p>
        </p:txBody>
      </p:sp>
      <p:sp>
        <p:nvSpPr>
          <p:cNvPr id="380" name="Google Shape;380;p58"/>
          <p:cNvSpPr txBox="1">
            <a:spLocks noGrp="1"/>
          </p:cNvSpPr>
          <p:nvPr>
            <p:ph type="title" idx="13"/>
          </p:nvPr>
        </p:nvSpPr>
        <p:spPr>
          <a:xfrm>
            <a:off x="982276" y="4129111"/>
            <a:ext cx="8241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mj-lt"/>
                <a:cs typeface="DaunPenh" panose="020F0502020204030204" pitchFamily="2" charset="0"/>
              </a:rPr>
              <a:t>04</a:t>
            </a:r>
            <a:endParaRPr>
              <a:latin typeface="+mj-lt"/>
              <a:cs typeface="DaunPenh" panose="020F0502020204030204" pitchFamily="2" charset="0"/>
            </a:endParaRPr>
          </a:p>
        </p:txBody>
      </p:sp>
      <p:sp>
        <p:nvSpPr>
          <p:cNvPr id="382" name="Google Shape;382;p58"/>
          <p:cNvSpPr txBox="1">
            <a:spLocks noGrp="1"/>
          </p:cNvSpPr>
          <p:nvPr>
            <p:ph type="title" idx="15"/>
          </p:nvPr>
        </p:nvSpPr>
        <p:spPr>
          <a:xfrm>
            <a:off x="720000" y="248324"/>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mj-lt"/>
                <a:cs typeface="DaunPenh" panose="020F0502020204030204" pitchFamily="2" charset="0"/>
              </a:rPr>
              <a:t>NỘI DUNG</a:t>
            </a:r>
            <a:endParaRPr>
              <a:latin typeface="+mj-lt"/>
              <a:cs typeface="DaunPenh" panose="020F0502020204030204" pitchFamily="2" charset="0"/>
            </a:endParaRPr>
          </a:p>
        </p:txBody>
      </p:sp>
      <p:sp>
        <p:nvSpPr>
          <p:cNvPr id="2" name="Google Shape;368;p58">
            <a:extLst>
              <a:ext uri="{FF2B5EF4-FFF2-40B4-BE49-F238E27FC236}">
                <a16:creationId xmlns:a16="http://schemas.microsoft.com/office/drawing/2014/main" id="{32D65091-E62D-68DA-9CDB-D84A75DE2D62}"/>
              </a:ext>
            </a:extLst>
          </p:cNvPr>
          <p:cNvSpPr/>
          <p:nvPr/>
        </p:nvSpPr>
        <p:spPr>
          <a:xfrm>
            <a:off x="7329900" y="1151537"/>
            <a:ext cx="18141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DaunPenh" panose="020F0502020204030204" pitchFamily="2" charset="0"/>
            </a:endParaRPr>
          </a:p>
        </p:txBody>
      </p:sp>
      <p:sp>
        <p:nvSpPr>
          <p:cNvPr id="3" name="Google Shape;370;p58">
            <a:extLst>
              <a:ext uri="{FF2B5EF4-FFF2-40B4-BE49-F238E27FC236}">
                <a16:creationId xmlns:a16="http://schemas.microsoft.com/office/drawing/2014/main" id="{7A63BB05-62AC-1961-EEA9-E683FEE1D8B3}"/>
              </a:ext>
            </a:extLst>
          </p:cNvPr>
          <p:cNvSpPr txBox="1">
            <a:spLocks/>
          </p:cNvSpPr>
          <p:nvPr/>
        </p:nvSpPr>
        <p:spPr>
          <a:xfrm>
            <a:off x="4833157" y="1295537"/>
            <a:ext cx="2636180" cy="5429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Fjalla One"/>
              <a:buNone/>
              <a:defRPr sz="20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9pPr>
          </a:lstStyle>
          <a:p>
            <a:r>
              <a:rPr lang="en-US" err="1">
                <a:latin typeface="+mj-lt"/>
              </a:rPr>
              <a:t>Các</a:t>
            </a:r>
            <a:r>
              <a:rPr lang="en-US">
                <a:latin typeface="+mj-lt"/>
              </a:rPr>
              <a:t> </a:t>
            </a:r>
            <a:r>
              <a:rPr lang="en-US" err="1">
                <a:latin typeface="+mj-lt"/>
              </a:rPr>
              <a:t>loại</a:t>
            </a:r>
            <a:r>
              <a:rPr lang="en-US">
                <a:latin typeface="+mj-lt"/>
              </a:rPr>
              <a:t> </a:t>
            </a:r>
            <a:r>
              <a:rPr lang="en-US" err="1">
                <a:latin typeface="+mj-lt"/>
              </a:rPr>
              <a:t>dự</a:t>
            </a:r>
            <a:r>
              <a:rPr lang="en-US">
                <a:latin typeface="+mj-lt"/>
              </a:rPr>
              <a:t> </a:t>
            </a:r>
            <a:r>
              <a:rPr lang="en-US" err="1">
                <a:latin typeface="+mj-lt"/>
              </a:rPr>
              <a:t>án</a:t>
            </a:r>
            <a:r>
              <a:rPr lang="en-US">
                <a:latin typeface="+mj-lt"/>
              </a:rPr>
              <a:t> </a:t>
            </a:r>
            <a:r>
              <a:rPr lang="en-US" err="1">
                <a:latin typeface="+mj-lt"/>
              </a:rPr>
              <a:t>phù</a:t>
            </a:r>
            <a:r>
              <a:rPr lang="en-US">
                <a:latin typeface="+mj-lt"/>
              </a:rPr>
              <a:t> </a:t>
            </a:r>
            <a:r>
              <a:rPr lang="en-US" err="1">
                <a:latin typeface="+mj-lt"/>
              </a:rPr>
              <a:t>hợp</a:t>
            </a:r>
            <a:r>
              <a:rPr lang="en-US">
                <a:latin typeface="+mj-lt"/>
              </a:rPr>
              <a:t> </a:t>
            </a:r>
            <a:r>
              <a:rPr lang="en-US" err="1">
                <a:latin typeface="+mj-lt"/>
              </a:rPr>
              <a:t>để</a:t>
            </a:r>
            <a:r>
              <a:rPr lang="en-US">
                <a:latin typeface="+mj-lt"/>
              </a:rPr>
              <a:t> </a:t>
            </a:r>
            <a:r>
              <a:rPr lang="en-US" err="1">
                <a:latin typeface="+mj-lt"/>
              </a:rPr>
              <a:t>triển</a:t>
            </a:r>
            <a:r>
              <a:rPr lang="en-US">
                <a:latin typeface="+mj-lt"/>
              </a:rPr>
              <a:t> </a:t>
            </a:r>
            <a:r>
              <a:rPr lang="en-US" err="1">
                <a:latin typeface="+mj-lt"/>
              </a:rPr>
              <a:t>khai</a:t>
            </a:r>
            <a:endParaRPr lang="en-US">
              <a:latin typeface="+mj-lt"/>
              <a:cs typeface="DaunPenh" panose="020F0502020204030204" pitchFamily="2" charset="0"/>
            </a:endParaRPr>
          </a:p>
        </p:txBody>
      </p:sp>
      <p:sp>
        <p:nvSpPr>
          <p:cNvPr id="4" name="Google Shape;371;p58">
            <a:extLst>
              <a:ext uri="{FF2B5EF4-FFF2-40B4-BE49-F238E27FC236}">
                <a16:creationId xmlns:a16="http://schemas.microsoft.com/office/drawing/2014/main" id="{5A1C1AE8-CF08-D104-6C60-9D78F36B1071}"/>
              </a:ext>
            </a:extLst>
          </p:cNvPr>
          <p:cNvSpPr txBox="1">
            <a:spLocks/>
          </p:cNvSpPr>
          <p:nvPr/>
        </p:nvSpPr>
        <p:spPr>
          <a:xfrm>
            <a:off x="7329900" y="1226237"/>
            <a:ext cx="8241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Fjalla One"/>
              <a:buNone/>
              <a:defRPr sz="30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9pPr>
          </a:lstStyle>
          <a:p>
            <a:r>
              <a:rPr lang="fr">
                <a:latin typeface="+mj-lt"/>
                <a:cs typeface="DaunPenh" panose="020F0502020204030204" pitchFamily="2" charset="0"/>
              </a:rPr>
              <a:t>05</a:t>
            </a:r>
          </a:p>
        </p:txBody>
      </p:sp>
      <p:sp>
        <p:nvSpPr>
          <p:cNvPr id="5" name="Google Shape;366;p58">
            <a:extLst>
              <a:ext uri="{FF2B5EF4-FFF2-40B4-BE49-F238E27FC236}">
                <a16:creationId xmlns:a16="http://schemas.microsoft.com/office/drawing/2014/main" id="{8AA12286-C681-B24C-6562-3662EC7A9CCC}"/>
              </a:ext>
            </a:extLst>
          </p:cNvPr>
          <p:cNvSpPr/>
          <p:nvPr/>
        </p:nvSpPr>
        <p:spPr>
          <a:xfrm>
            <a:off x="7329825" y="2151475"/>
            <a:ext cx="18141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DaunPenh" panose="020F0502020204030204" pitchFamily="2" charset="0"/>
            </a:endParaRPr>
          </a:p>
        </p:txBody>
      </p:sp>
      <p:sp>
        <p:nvSpPr>
          <p:cNvPr id="6" name="Google Shape;373;p58">
            <a:extLst>
              <a:ext uri="{FF2B5EF4-FFF2-40B4-BE49-F238E27FC236}">
                <a16:creationId xmlns:a16="http://schemas.microsoft.com/office/drawing/2014/main" id="{7D3F718B-9C27-CE5B-E159-AFA0507AD1A7}"/>
              </a:ext>
            </a:extLst>
          </p:cNvPr>
          <p:cNvSpPr txBox="1">
            <a:spLocks/>
          </p:cNvSpPr>
          <p:nvPr/>
        </p:nvSpPr>
        <p:spPr>
          <a:xfrm>
            <a:off x="3807889" y="2008067"/>
            <a:ext cx="3530257" cy="8387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800"/>
              <a:buFont typeface="Fjalla One"/>
              <a:buNone/>
              <a:defRPr sz="20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9pPr>
          </a:lstStyle>
          <a:p>
            <a:r>
              <a:rPr lang="vi-VN" dirty="0">
                <a:latin typeface="+mn-lt"/>
              </a:rPr>
              <a:t>So sánh với phương pháp quản lý dự án</a:t>
            </a:r>
            <a:r>
              <a:rPr lang="en-US" dirty="0">
                <a:latin typeface="+mn-lt"/>
              </a:rPr>
              <a:t> </a:t>
            </a:r>
            <a:r>
              <a:rPr lang="vi-VN" dirty="0">
                <a:latin typeface="+mn-lt"/>
              </a:rPr>
              <a:t>truyền thống</a:t>
            </a:r>
            <a:endParaRPr lang="vi-VN" dirty="0">
              <a:latin typeface="+mn-lt"/>
              <a:cs typeface="DaunPenh" panose="020F0502020204030204" pitchFamily="2" charset="0"/>
            </a:endParaRPr>
          </a:p>
        </p:txBody>
      </p:sp>
      <p:sp>
        <p:nvSpPr>
          <p:cNvPr id="7" name="Google Shape;374;p58">
            <a:extLst>
              <a:ext uri="{FF2B5EF4-FFF2-40B4-BE49-F238E27FC236}">
                <a16:creationId xmlns:a16="http://schemas.microsoft.com/office/drawing/2014/main" id="{03EDEB3E-1A9C-87E9-C79F-EFD2AF7F0EAB}"/>
              </a:ext>
            </a:extLst>
          </p:cNvPr>
          <p:cNvSpPr txBox="1">
            <a:spLocks/>
          </p:cNvSpPr>
          <p:nvPr/>
        </p:nvSpPr>
        <p:spPr>
          <a:xfrm>
            <a:off x="7329825" y="2226175"/>
            <a:ext cx="8241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Fjalla One"/>
              <a:buNone/>
              <a:defRPr sz="30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9pPr>
          </a:lstStyle>
          <a:p>
            <a:r>
              <a:rPr lang="fr">
                <a:latin typeface="+mj-lt"/>
                <a:cs typeface="DaunPenh" panose="020F0502020204030204" pitchFamily="2" charset="0"/>
              </a:rPr>
              <a:t>06</a:t>
            </a:r>
          </a:p>
        </p:txBody>
      </p:sp>
      <p:sp>
        <p:nvSpPr>
          <p:cNvPr id="8" name="Google Shape;369;p58">
            <a:extLst>
              <a:ext uri="{FF2B5EF4-FFF2-40B4-BE49-F238E27FC236}">
                <a16:creationId xmlns:a16="http://schemas.microsoft.com/office/drawing/2014/main" id="{7E568F9F-D479-3097-972B-92CF9D0FF532}"/>
              </a:ext>
            </a:extLst>
          </p:cNvPr>
          <p:cNvSpPr/>
          <p:nvPr/>
        </p:nvSpPr>
        <p:spPr>
          <a:xfrm>
            <a:off x="7322863" y="3177042"/>
            <a:ext cx="18141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DaunPenh" panose="020F0502020204030204" pitchFamily="2" charset="0"/>
            </a:endParaRPr>
          </a:p>
        </p:txBody>
      </p:sp>
      <p:sp>
        <p:nvSpPr>
          <p:cNvPr id="9" name="Google Shape;376;p58">
            <a:extLst>
              <a:ext uri="{FF2B5EF4-FFF2-40B4-BE49-F238E27FC236}">
                <a16:creationId xmlns:a16="http://schemas.microsoft.com/office/drawing/2014/main" id="{62A1F3F7-20BF-5F0A-FAD4-60107575FA86}"/>
              </a:ext>
            </a:extLst>
          </p:cNvPr>
          <p:cNvSpPr txBox="1">
            <a:spLocks/>
          </p:cNvSpPr>
          <p:nvPr/>
        </p:nvSpPr>
        <p:spPr>
          <a:xfrm>
            <a:off x="6433881" y="3219327"/>
            <a:ext cx="1943862" cy="4531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Fjalla One"/>
              <a:buNone/>
              <a:defRPr sz="20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9pPr>
          </a:lstStyle>
          <a:p>
            <a:r>
              <a:rPr lang="en-US" err="1">
                <a:latin typeface="+mj-lt"/>
                <a:cs typeface="DaunPenh"/>
              </a:rPr>
              <a:t>Ví</a:t>
            </a:r>
            <a:r>
              <a:rPr lang="en-US">
                <a:latin typeface="+mj-lt"/>
                <a:cs typeface="DaunPenh"/>
              </a:rPr>
              <a:t> </a:t>
            </a:r>
            <a:r>
              <a:rPr lang="en-US" err="1">
                <a:latin typeface="+mj-lt"/>
                <a:cs typeface="DaunPenh"/>
              </a:rPr>
              <a:t>dụ</a:t>
            </a:r>
            <a:endParaRPr lang="en-US">
              <a:latin typeface="+mj-lt"/>
              <a:cs typeface="DaunPenh" panose="020F0502020204030204" pitchFamily="2" charset="0"/>
            </a:endParaRPr>
          </a:p>
        </p:txBody>
      </p:sp>
      <p:sp>
        <p:nvSpPr>
          <p:cNvPr id="10" name="Google Shape;377;p58">
            <a:extLst>
              <a:ext uri="{FF2B5EF4-FFF2-40B4-BE49-F238E27FC236}">
                <a16:creationId xmlns:a16="http://schemas.microsoft.com/office/drawing/2014/main" id="{B626595E-85BA-DD1B-C43F-61A180DF1480}"/>
              </a:ext>
            </a:extLst>
          </p:cNvPr>
          <p:cNvSpPr txBox="1">
            <a:spLocks/>
          </p:cNvSpPr>
          <p:nvPr/>
        </p:nvSpPr>
        <p:spPr>
          <a:xfrm>
            <a:off x="7329825" y="3249957"/>
            <a:ext cx="8241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Fjalla One"/>
              <a:buNone/>
              <a:defRPr sz="30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9pPr>
          </a:lstStyle>
          <a:p>
            <a:r>
              <a:rPr lang="fr">
                <a:latin typeface="+mj-lt"/>
                <a:cs typeface="DaunPenh" panose="020F0502020204030204" pitchFamily="2" charset="0"/>
              </a:rPr>
              <a:t>07</a:t>
            </a:r>
          </a:p>
        </p:txBody>
      </p:sp>
      <p:sp>
        <p:nvSpPr>
          <p:cNvPr id="11" name="Google Shape;367;p58">
            <a:extLst>
              <a:ext uri="{FF2B5EF4-FFF2-40B4-BE49-F238E27FC236}">
                <a16:creationId xmlns:a16="http://schemas.microsoft.com/office/drawing/2014/main" id="{8CD00F98-4C67-A25A-5126-25AE4142B48A}"/>
              </a:ext>
            </a:extLst>
          </p:cNvPr>
          <p:cNvSpPr/>
          <p:nvPr/>
        </p:nvSpPr>
        <p:spPr>
          <a:xfrm>
            <a:off x="7329900" y="4043470"/>
            <a:ext cx="18141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DaunPenh" panose="020F0502020204030204" pitchFamily="2" charset="0"/>
            </a:endParaRPr>
          </a:p>
        </p:txBody>
      </p:sp>
      <p:sp>
        <p:nvSpPr>
          <p:cNvPr id="12" name="Google Shape;379;p58">
            <a:extLst>
              <a:ext uri="{FF2B5EF4-FFF2-40B4-BE49-F238E27FC236}">
                <a16:creationId xmlns:a16="http://schemas.microsoft.com/office/drawing/2014/main" id="{87A24CD2-98AC-B6D6-E3AD-0A13BAA564C5}"/>
              </a:ext>
            </a:extLst>
          </p:cNvPr>
          <p:cNvSpPr txBox="1">
            <a:spLocks/>
          </p:cNvSpPr>
          <p:nvPr/>
        </p:nvSpPr>
        <p:spPr>
          <a:xfrm>
            <a:off x="4655712" y="3995778"/>
            <a:ext cx="2681912" cy="6136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800"/>
              <a:buFont typeface="Fjalla One"/>
              <a:buNone/>
              <a:defRPr sz="20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9pPr>
          </a:lstStyle>
          <a:p>
            <a:r>
              <a:rPr lang="en-US" err="1">
                <a:latin typeface="+mj-lt"/>
              </a:rPr>
              <a:t>Tài</a:t>
            </a:r>
            <a:r>
              <a:rPr lang="en-US">
                <a:latin typeface="+mj-lt"/>
              </a:rPr>
              <a:t> </a:t>
            </a:r>
            <a:r>
              <a:rPr lang="en-US" err="1">
                <a:latin typeface="+mj-lt"/>
              </a:rPr>
              <a:t>liệu</a:t>
            </a:r>
            <a:r>
              <a:rPr lang="en-US">
                <a:latin typeface="+mj-lt"/>
              </a:rPr>
              <a:t> </a:t>
            </a:r>
            <a:r>
              <a:rPr lang="en-US" err="1">
                <a:latin typeface="+mj-lt"/>
              </a:rPr>
              <a:t>tham</a:t>
            </a:r>
            <a:r>
              <a:rPr lang="en-US">
                <a:latin typeface="+mj-lt"/>
              </a:rPr>
              <a:t> </a:t>
            </a:r>
            <a:r>
              <a:rPr lang="en-US" err="1">
                <a:latin typeface="+mj-lt"/>
              </a:rPr>
              <a:t>khảo</a:t>
            </a:r>
            <a:endParaRPr lang="en-US">
              <a:latin typeface="+mj-lt"/>
              <a:cs typeface="DaunPenh" panose="020F0502020204030204" pitchFamily="2" charset="0"/>
            </a:endParaRPr>
          </a:p>
        </p:txBody>
      </p:sp>
      <p:sp>
        <p:nvSpPr>
          <p:cNvPr id="13" name="Google Shape;380;p58">
            <a:extLst>
              <a:ext uri="{FF2B5EF4-FFF2-40B4-BE49-F238E27FC236}">
                <a16:creationId xmlns:a16="http://schemas.microsoft.com/office/drawing/2014/main" id="{CB04F83E-8610-CEEE-1E69-C19A2AD0AE8D}"/>
              </a:ext>
            </a:extLst>
          </p:cNvPr>
          <p:cNvSpPr txBox="1">
            <a:spLocks/>
          </p:cNvSpPr>
          <p:nvPr/>
        </p:nvSpPr>
        <p:spPr>
          <a:xfrm>
            <a:off x="7337624" y="4118170"/>
            <a:ext cx="8241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Fjalla One"/>
              <a:buNone/>
              <a:defRPr sz="30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9pPr>
          </a:lstStyle>
          <a:p>
            <a:r>
              <a:rPr lang="fr">
                <a:latin typeface="+mj-lt"/>
                <a:cs typeface="DaunPenh" panose="020F0502020204030204" pitchFamily="2" charset="0"/>
              </a:rPr>
              <a:t>08</a:t>
            </a:r>
          </a:p>
        </p:txBody>
      </p: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2" name="TextBox 1">
            <a:extLst>
              <a:ext uri="{FF2B5EF4-FFF2-40B4-BE49-F238E27FC236}">
                <a16:creationId xmlns:a16="http://schemas.microsoft.com/office/drawing/2014/main" id="{9ABD9FF8-82E2-EEDC-0DED-BC4FE18B15D6}"/>
              </a:ext>
            </a:extLst>
          </p:cNvPr>
          <p:cNvSpPr txBox="1"/>
          <p:nvPr/>
        </p:nvSpPr>
        <p:spPr>
          <a:xfrm>
            <a:off x="800100" y="171450"/>
            <a:ext cx="8017328" cy="1015663"/>
          </a:xfrm>
          <a:prstGeom prst="rect">
            <a:avLst/>
          </a:prstGeom>
          <a:noFill/>
        </p:spPr>
        <p:txBody>
          <a:bodyPr wrap="square" rtlCol="0">
            <a:spAutoFit/>
          </a:bodyPr>
          <a:lstStyle/>
          <a:p>
            <a:pPr algn="ctr"/>
            <a:r>
              <a:rPr lang="en-US" sz="2000" b="1">
                <a:effectLst/>
                <a:latin typeface="+mj-lt"/>
                <a:ea typeface="Times New Roman" panose="02020603050405020304" pitchFamily="18" charset="0"/>
                <a:cs typeface="Aptos" panose="020B0004020202020204" pitchFamily="34" charset="0"/>
              </a:rPr>
              <a:t>So </a:t>
            </a:r>
            <a:r>
              <a:rPr lang="en-US" sz="2000" b="1" err="1">
                <a:effectLst/>
                <a:latin typeface="+mj-lt"/>
                <a:ea typeface="Times New Roman" panose="02020603050405020304" pitchFamily="18" charset="0"/>
                <a:cs typeface="Aptos" panose="020B0004020202020204" pitchFamily="34" charset="0"/>
              </a:rPr>
              <a:t>sánh</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phương</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pháp</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quản</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lý</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dự</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án</a:t>
            </a:r>
            <a:r>
              <a:rPr lang="en-US" sz="2000" b="1">
                <a:effectLst/>
                <a:latin typeface="+mj-lt"/>
                <a:ea typeface="Times New Roman" panose="02020603050405020304" pitchFamily="18" charset="0"/>
                <a:cs typeface="Aptos" panose="020B0004020202020204" pitchFamily="34" charset="0"/>
              </a:rPr>
              <a:t> Agile </a:t>
            </a:r>
            <a:r>
              <a:rPr lang="en-US" sz="2000" b="1" err="1">
                <a:effectLst/>
                <a:latin typeface="+mj-lt"/>
                <a:ea typeface="Times New Roman" panose="02020603050405020304" pitchFamily="18" charset="0"/>
                <a:cs typeface="Aptos" panose="020B0004020202020204" pitchFamily="34" charset="0"/>
              </a:rPr>
              <a:t>với</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phương</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pháp</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quản</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lý</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dự</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án</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truyền</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thống</a:t>
            </a:r>
            <a:r>
              <a:rPr lang="en-US" sz="2000" b="1">
                <a:effectLst/>
                <a:latin typeface="+mj-lt"/>
                <a:ea typeface="Times New Roman" panose="02020603050405020304" pitchFamily="18" charset="0"/>
                <a:cs typeface="Aptos" panose="020B0004020202020204" pitchFamily="34" charset="0"/>
              </a:rPr>
              <a:t> (Waterfall) </a:t>
            </a:r>
            <a:endParaRPr lang="en-US" sz="2000" b="1">
              <a:effectLst/>
              <a:latin typeface="+mj-lt"/>
              <a:ea typeface="Aptos" panose="020B0004020202020204" pitchFamily="34" charset="0"/>
              <a:cs typeface="Aptos" panose="020B0004020202020204" pitchFamily="34" charset="0"/>
            </a:endParaRPr>
          </a:p>
          <a:p>
            <a:endParaRPr lang="en-US" sz="2000" b="1">
              <a:latin typeface="+mj-lt"/>
            </a:endParaRPr>
          </a:p>
        </p:txBody>
      </p:sp>
      <p:graphicFrame>
        <p:nvGraphicFramePr>
          <p:cNvPr id="4" name="Table 3">
            <a:extLst>
              <a:ext uri="{FF2B5EF4-FFF2-40B4-BE49-F238E27FC236}">
                <a16:creationId xmlns:a16="http://schemas.microsoft.com/office/drawing/2014/main" id="{307FC2D7-AB9D-FB66-CCF6-4A7A6C5F3A9C}"/>
              </a:ext>
            </a:extLst>
          </p:cNvPr>
          <p:cNvGraphicFramePr>
            <a:graphicFrameLocks noGrp="1"/>
          </p:cNvGraphicFramePr>
          <p:nvPr>
            <p:extLst>
              <p:ext uri="{D42A27DB-BD31-4B8C-83A1-F6EECF244321}">
                <p14:modId xmlns:p14="http://schemas.microsoft.com/office/powerpoint/2010/main" val="1954646230"/>
              </p:ext>
            </p:extLst>
          </p:nvPr>
        </p:nvGraphicFramePr>
        <p:xfrm>
          <a:off x="1655177" y="1065581"/>
          <a:ext cx="7256686" cy="4058646"/>
        </p:xfrm>
        <a:graphic>
          <a:graphicData uri="http://schemas.openxmlformats.org/drawingml/2006/table">
            <a:tbl>
              <a:tblPr firstRow="1" bandRow="1">
                <a:tableStyleId>{9CD4076F-96DD-4DE7-82BB-9618CF2FBEE7}</a:tableStyleId>
              </a:tblPr>
              <a:tblGrid>
                <a:gridCol w="3628343">
                  <a:extLst>
                    <a:ext uri="{9D8B030D-6E8A-4147-A177-3AD203B41FA5}">
                      <a16:colId xmlns:a16="http://schemas.microsoft.com/office/drawing/2014/main" val="4273117857"/>
                    </a:ext>
                  </a:extLst>
                </a:gridCol>
                <a:gridCol w="3628343">
                  <a:extLst>
                    <a:ext uri="{9D8B030D-6E8A-4147-A177-3AD203B41FA5}">
                      <a16:colId xmlns:a16="http://schemas.microsoft.com/office/drawing/2014/main" val="363485994"/>
                    </a:ext>
                  </a:extLst>
                </a:gridCol>
              </a:tblGrid>
              <a:tr h="417777">
                <a:tc>
                  <a:txBody>
                    <a:bodyPr/>
                    <a:lstStyle/>
                    <a:p>
                      <a:pPr algn="ctr">
                        <a:lnSpc>
                          <a:spcPct val="107000"/>
                        </a:lnSpc>
                        <a:spcAft>
                          <a:spcPts val="800"/>
                        </a:spcAft>
                      </a:pPr>
                      <a:r>
                        <a:rPr lang="en-US" sz="2000" b="1" err="1">
                          <a:solidFill>
                            <a:srgbClr val="343A40"/>
                          </a:solidFill>
                          <a:effectLst/>
                          <a:latin typeface="+mj-lt"/>
                          <a:ea typeface="Aptos" panose="020B0004020202020204" pitchFamily="34" charset="0"/>
                          <a:cs typeface="Aptos" panose="020B0004020202020204" pitchFamily="34" charset="0"/>
                        </a:rPr>
                        <a:t>Ưu</a:t>
                      </a:r>
                      <a:r>
                        <a:rPr lang="en-US" sz="2000" b="1">
                          <a:solidFill>
                            <a:srgbClr val="343A40"/>
                          </a:solidFill>
                          <a:effectLst/>
                          <a:latin typeface="+mj-lt"/>
                          <a:ea typeface="Aptos" panose="020B0004020202020204" pitchFamily="34" charset="0"/>
                          <a:cs typeface="Aptos" panose="020B0004020202020204" pitchFamily="34" charset="0"/>
                        </a:rPr>
                        <a:t> </a:t>
                      </a:r>
                      <a:r>
                        <a:rPr lang="en-US" sz="2000" b="1" err="1">
                          <a:solidFill>
                            <a:srgbClr val="343A40"/>
                          </a:solidFill>
                          <a:effectLst/>
                          <a:latin typeface="+mj-lt"/>
                          <a:ea typeface="Aptos" panose="020B0004020202020204" pitchFamily="34" charset="0"/>
                          <a:cs typeface="Aptos" panose="020B0004020202020204" pitchFamily="34" charset="0"/>
                        </a:rPr>
                        <a:t>điểm</a:t>
                      </a:r>
                      <a:endParaRPr lang="en-US" sz="1800" b="1">
                        <a:effectLst/>
                        <a:latin typeface="+mj-lt"/>
                        <a:ea typeface="Aptos" panose="020B0004020202020204" pitchFamily="34" charset="0"/>
                        <a:cs typeface="Aptos" panose="020B0004020202020204" pitchFamily="34" charset="0"/>
                      </a:endParaRPr>
                    </a:p>
                  </a:txBody>
                  <a:tcPr marL="63500" marR="63500" marT="63500" marB="63500">
                    <a:solidFill>
                      <a:srgbClr val="00B0F0"/>
                    </a:solidFill>
                  </a:tcPr>
                </a:tc>
                <a:tc>
                  <a:txBody>
                    <a:bodyPr/>
                    <a:lstStyle/>
                    <a:p>
                      <a:pPr algn="ctr">
                        <a:lnSpc>
                          <a:spcPct val="107000"/>
                        </a:lnSpc>
                        <a:spcAft>
                          <a:spcPts val="800"/>
                        </a:spcAft>
                      </a:pPr>
                      <a:r>
                        <a:rPr lang="en-US" sz="2000" b="1" err="1">
                          <a:solidFill>
                            <a:srgbClr val="343A40"/>
                          </a:solidFill>
                          <a:effectLst/>
                          <a:latin typeface="+mj-lt"/>
                          <a:ea typeface="Aptos" panose="020B0004020202020204" pitchFamily="34" charset="0"/>
                          <a:cs typeface="Aptos" panose="020B0004020202020204" pitchFamily="34" charset="0"/>
                        </a:rPr>
                        <a:t>Nhược</a:t>
                      </a:r>
                      <a:r>
                        <a:rPr lang="en-US" sz="2000" b="1">
                          <a:solidFill>
                            <a:srgbClr val="343A40"/>
                          </a:solidFill>
                          <a:effectLst/>
                          <a:latin typeface="+mj-lt"/>
                          <a:ea typeface="Aptos" panose="020B0004020202020204" pitchFamily="34" charset="0"/>
                          <a:cs typeface="Aptos" panose="020B0004020202020204" pitchFamily="34" charset="0"/>
                        </a:rPr>
                        <a:t> </a:t>
                      </a:r>
                      <a:r>
                        <a:rPr lang="en-US" sz="2000" b="1" err="1">
                          <a:solidFill>
                            <a:srgbClr val="343A40"/>
                          </a:solidFill>
                          <a:effectLst/>
                          <a:latin typeface="+mj-lt"/>
                          <a:ea typeface="Aptos" panose="020B0004020202020204" pitchFamily="34" charset="0"/>
                          <a:cs typeface="Aptos" panose="020B0004020202020204" pitchFamily="34" charset="0"/>
                        </a:rPr>
                        <a:t>điểm</a:t>
                      </a:r>
                      <a:endParaRPr lang="en-US" sz="1800" b="1">
                        <a:effectLst/>
                        <a:latin typeface="+mj-lt"/>
                        <a:ea typeface="Aptos" panose="020B0004020202020204" pitchFamily="34" charset="0"/>
                        <a:cs typeface="Aptos" panose="020B0004020202020204" pitchFamily="34" charset="0"/>
                      </a:endParaRPr>
                    </a:p>
                  </a:txBody>
                  <a:tcPr marL="63500" marR="63500" marT="63500" marB="63500">
                    <a:solidFill>
                      <a:srgbClr val="00B0F0"/>
                    </a:solidFill>
                  </a:tcPr>
                </a:tc>
                <a:extLst>
                  <a:ext uri="{0D108BD9-81ED-4DB2-BD59-A6C34878D82A}">
                    <a16:rowId xmlns:a16="http://schemas.microsoft.com/office/drawing/2014/main" val="3804835772"/>
                  </a:ext>
                </a:extLst>
              </a:tr>
              <a:tr h="1265811">
                <a:tc>
                  <a:txBody>
                    <a:bodyPr/>
                    <a:lstStyle/>
                    <a:p>
                      <a:pPr rtl="0"/>
                      <a:r>
                        <a:rPr lang="en-US" sz="1800" b="0" i="0" u="none" strike="noStrike" cap="none" err="1">
                          <a:solidFill>
                            <a:srgbClr val="000000"/>
                          </a:solidFill>
                          <a:effectLst/>
                          <a:latin typeface="Arial (Headings)"/>
                          <a:ea typeface="Arial"/>
                          <a:cs typeface="Arial"/>
                          <a:sym typeface="Arial"/>
                        </a:rPr>
                        <a:t>Thực</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hiện</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nhiều</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dự</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án</a:t>
                      </a:r>
                      <a:r>
                        <a:rPr lang="en-US" sz="1800" b="0" i="0" u="none" strike="noStrike" cap="none">
                          <a:solidFill>
                            <a:srgbClr val="000000"/>
                          </a:solidFill>
                          <a:effectLst/>
                          <a:latin typeface="Arial (Headings)"/>
                          <a:ea typeface="Arial"/>
                          <a:cs typeface="Arial"/>
                          <a:sym typeface="Arial"/>
                        </a:rPr>
                        <a:t> sprint </a:t>
                      </a:r>
                      <a:r>
                        <a:rPr lang="en-US" sz="1800" b="0" i="0" u="none" strike="noStrike" cap="none" err="1">
                          <a:solidFill>
                            <a:srgbClr val="000000"/>
                          </a:solidFill>
                          <a:effectLst/>
                          <a:latin typeface="Arial (Headings)"/>
                          <a:ea typeface="Arial"/>
                          <a:cs typeface="Arial"/>
                          <a:sym typeface="Arial"/>
                        </a:rPr>
                        <a:t>trong</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thời</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gian</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ngắn</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giúp</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thúc</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đẩy</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hiệu</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quả</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năng</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suất</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công</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việc</a:t>
                      </a:r>
                      <a:r>
                        <a:rPr lang="en-US" sz="1800" b="0" i="0" u="none" strike="noStrike" cap="none">
                          <a:solidFill>
                            <a:srgbClr val="000000"/>
                          </a:solidFill>
                          <a:effectLst/>
                          <a:latin typeface="Arial (Headings)"/>
                          <a:ea typeface="Arial"/>
                          <a:cs typeface="Arial"/>
                          <a:sym typeface="Arial"/>
                        </a:rPr>
                        <a:t>.</a:t>
                      </a:r>
                      <a:endParaRPr lang="en-US" sz="1800" b="0" i="0" u="none" strike="noStrike" cap="none">
                        <a:solidFill>
                          <a:srgbClr val="000000"/>
                        </a:solidFill>
                        <a:effectLst/>
                        <a:latin typeface="Arial (Headings)"/>
                        <a:ea typeface="Aptos" panose="020B0004020202020204" pitchFamily="34" charset="0"/>
                        <a:cs typeface="Arial"/>
                        <a:sym typeface="Arial"/>
                      </a:endParaRPr>
                    </a:p>
                  </a:txBody>
                  <a:tcPr marL="63500" marR="63500" marT="63500" marB="63500"/>
                </a:tc>
                <a:tc>
                  <a:txBody>
                    <a:bodyPr/>
                    <a:lstStyle/>
                    <a:p>
                      <a:pPr>
                        <a:lnSpc>
                          <a:spcPct val="107000"/>
                        </a:lnSpc>
                        <a:spcAft>
                          <a:spcPts val="800"/>
                        </a:spcAft>
                      </a:pPr>
                      <a:r>
                        <a:rPr lang="en-US" sz="1800" b="0" i="0" u="none" strike="noStrike" cap="none" err="1">
                          <a:solidFill>
                            <a:srgbClr val="000000"/>
                          </a:solidFill>
                          <a:effectLst/>
                          <a:latin typeface="Arial (Headings)"/>
                          <a:ea typeface="Arial"/>
                          <a:cs typeface="Arial"/>
                          <a:sym typeface="Arial"/>
                        </a:rPr>
                        <a:t>Nhân</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viên</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dễ</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bị</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mất</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tập</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trung</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phân</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bổ</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thời</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gian</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không</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phù</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hợp</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khi</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thực</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hiện</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nhiều</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dự</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án</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nhỏ</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cùng</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lúc</a:t>
                      </a:r>
                      <a:r>
                        <a:rPr lang="en-US" sz="1800" b="0" i="0" u="none" strike="noStrike" cap="none">
                          <a:solidFill>
                            <a:srgbClr val="000000"/>
                          </a:solidFill>
                          <a:effectLst/>
                          <a:latin typeface="Arial (Headings)"/>
                          <a:ea typeface="Arial"/>
                          <a:cs typeface="Arial"/>
                          <a:sym typeface="Arial"/>
                        </a:rPr>
                        <a:t>.</a:t>
                      </a:r>
                      <a:r>
                        <a:rPr lang="en-US" sz="1800" b="0">
                          <a:solidFill>
                            <a:srgbClr val="343A40"/>
                          </a:solidFill>
                          <a:effectLst/>
                          <a:latin typeface="Arial (Headings)"/>
                          <a:ea typeface="Times New Roman" panose="02020603050405020304" pitchFamily="18" charset="0"/>
                          <a:cs typeface="Aptos" panose="020B0004020202020204" pitchFamily="34" charset="0"/>
                        </a:rPr>
                        <a:t> </a:t>
                      </a:r>
                      <a:endParaRPr lang="en-US" sz="1800" b="0" i="0" u="none" strike="noStrike" cap="none">
                        <a:solidFill>
                          <a:srgbClr val="000000"/>
                        </a:solidFill>
                        <a:effectLst/>
                        <a:latin typeface="Arial (Headings)"/>
                        <a:ea typeface="Arial"/>
                        <a:cs typeface="Arial"/>
                        <a:sym typeface="Arial"/>
                      </a:endParaRPr>
                    </a:p>
                  </a:txBody>
                  <a:tcPr marL="63500" marR="63500" marT="63500" marB="63500"/>
                </a:tc>
                <a:extLst>
                  <a:ext uri="{0D108BD9-81ED-4DB2-BD59-A6C34878D82A}">
                    <a16:rowId xmlns:a16="http://schemas.microsoft.com/office/drawing/2014/main" val="4200825749"/>
                  </a:ext>
                </a:extLst>
              </a:tr>
              <a:tr h="89161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800" b="0" i="0" u="none" strike="noStrike" cap="none">
                          <a:solidFill>
                            <a:srgbClr val="000000"/>
                          </a:solidFill>
                          <a:effectLst/>
                          <a:latin typeface="Arial (Headings)"/>
                          <a:ea typeface="Arial"/>
                          <a:cs typeface="Arial"/>
                          <a:sym typeface="Arial"/>
                        </a:rPr>
                        <a:t>Linh hoạt thay đổi yêu cầu, định hướng cho sản phẩm, dự án.</a:t>
                      </a:r>
                      <a:endParaRPr lang="en-US" sz="1800" b="0" i="0" u="none" strike="noStrike" cap="none">
                        <a:solidFill>
                          <a:srgbClr val="000000"/>
                        </a:solidFill>
                        <a:effectLst/>
                        <a:latin typeface="Arial (Headings)"/>
                        <a:ea typeface="Arial"/>
                        <a:cs typeface="Arial"/>
                        <a:sym typeface="Arial"/>
                      </a:endParaRPr>
                    </a:p>
                  </a:txBody>
                  <a:tcPr marL="63500" marR="63500" marT="63500" marB="63500">
                    <a:solidFill>
                      <a:schemeClr val="bg1">
                        <a:lumMod val="90000"/>
                      </a:schemeClr>
                    </a:solidFill>
                  </a:tcPr>
                </a:tc>
                <a:tc>
                  <a:txBody>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lang="en-US" sz="1800" b="0" i="0" u="none" strike="noStrike" cap="none" err="1">
                          <a:solidFill>
                            <a:srgbClr val="000000"/>
                          </a:solidFill>
                          <a:effectLst/>
                          <a:latin typeface="Arial (Headings)"/>
                          <a:ea typeface="Arial"/>
                          <a:cs typeface="Arial"/>
                          <a:sym typeface="Arial"/>
                        </a:rPr>
                        <a:t>Khó</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đảm</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bảo</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tiến</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độ</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chung</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của</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tất</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cả</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đội</a:t>
                      </a:r>
                      <a:r>
                        <a:rPr lang="en-US" sz="1800" b="0" i="0" u="none" strike="noStrike" cap="none">
                          <a:solidFill>
                            <a:srgbClr val="000000"/>
                          </a:solidFill>
                          <a:effectLst/>
                          <a:latin typeface="Arial (Headings)"/>
                          <a:ea typeface="Arial"/>
                          <a:cs typeface="Arial"/>
                          <a:sym typeface="Arial"/>
                        </a:rPr>
                        <a:t> </a:t>
                      </a:r>
                      <a:r>
                        <a:rPr lang="en-US" sz="1800" b="0" i="0" u="none" strike="noStrike" cap="none" err="1">
                          <a:solidFill>
                            <a:srgbClr val="000000"/>
                          </a:solidFill>
                          <a:effectLst/>
                          <a:latin typeface="Arial (Headings)"/>
                          <a:ea typeface="Arial"/>
                          <a:cs typeface="Arial"/>
                          <a:sym typeface="Arial"/>
                        </a:rPr>
                        <a:t>nhóm</a:t>
                      </a:r>
                      <a:r>
                        <a:rPr lang="en-US" sz="1800" b="0" i="0" u="none" strike="noStrike" cap="none">
                          <a:solidFill>
                            <a:srgbClr val="000000"/>
                          </a:solidFill>
                          <a:effectLst/>
                          <a:latin typeface="Arial (Headings)"/>
                          <a:ea typeface="Arial"/>
                          <a:cs typeface="Arial"/>
                          <a:sym typeface="Arial"/>
                        </a:rPr>
                        <a:t>.</a:t>
                      </a:r>
                      <a:r>
                        <a:rPr lang="en-US" sz="1800" b="0">
                          <a:solidFill>
                            <a:srgbClr val="343A40"/>
                          </a:solidFill>
                          <a:effectLst/>
                          <a:latin typeface="Arial (Headings)"/>
                          <a:ea typeface="Times New Roman" panose="02020603050405020304" pitchFamily="18" charset="0"/>
                          <a:cs typeface="Aptos" panose="020B0004020202020204" pitchFamily="34" charset="0"/>
                        </a:rPr>
                        <a:t> </a:t>
                      </a:r>
                      <a:endParaRPr lang="en-US" sz="1800" b="0">
                        <a:solidFill>
                          <a:srgbClr val="343A40"/>
                        </a:solidFill>
                        <a:effectLst/>
                        <a:latin typeface="Arial (Headings)"/>
                        <a:ea typeface="Aptos" panose="020B0004020202020204" pitchFamily="34" charset="0"/>
                        <a:cs typeface="Aptos" panose="020B0004020202020204" pitchFamily="34" charset="0"/>
                      </a:endParaRPr>
                    </a:p>
                  </a:txBody>
                  <a:tcPr marL="63500" marR="63500" marT="63500" marB="63500">
                    <a:solidFill>
                      <a:schemeClr val="bg1">
                        <a:lumMod val="90000"/>
                      </a:schemeClr>
                    </a:solidFill>
                  </a:tcPr>
                </a:tc>
                <a:extLst>
                  <a:ext uri="{0D108BD9-81ED-4DB2-BD59-A6C34878D82A}">
                    <a16:rowId xmlns:a16="http://schemas.microsoft.com/office/drawing/2014/main" val="423259329"/>
                  </a:ext>
                </a:extLst>
              </a:tr>
              <a:tr h="145786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800" b="0" i="0" u="none" strike="noStrike" cap="none">
                          <a:solidFill>
                            <a:srgbClr val="000000"/>
                          </a:solidFill>
                          <a:effectLst/>
                          <a:latin typeface="Arial (Headings)"/>
                          <a:ea typeface="Arial"/>
                          <a:cs typeface="Arial"/>
                          <a:sym typeface="Arial"/>
                        </a:rPr>
                        <a:t>Khách hàng có thể tham gia phản hồi, đóng góp vào quá trình thực hiện dự án, giúp sản phẩm đưa ra dễ được tiếp nhận hơn.</a:t>
                      </a:r>
                      <a:endParaRPr lang="en-US" sz="1800" b="0">
                        <a:effectLst/>
                        <a:latin typeface="Arial (Headings)"/>
                        <a:ea typeface="Aptos" panose="020B0004020202020204" pitchFamily="34" charset="0"/>
                        <a:cs typeface="Aptos" panose="020B0004020202020204" pitchFamily="34" charset="0"/>
                      </a:endParaRPr>
                    </a:p>
                  </a:txBody>
                  <a:tcPr marL="63500" marR="63500" marT="63500" marB="63500"/>
                </a:tc>
                <a:tc>
                  <a:txBody>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lang="vi-VN" sz="1800" b="0" i="0" u="none" strike="noStrike" cap="none">
                          <a:solidFill>
                            <a:srgbClr val="000000"/>
                          </a:solidFill>
                          <a:effectLst/>
                          <a:latin typeface="Arial (Headings)"/>
                          <a:ea typeface="Arial"/>
                          <a:cs typeface="Arial"/>
                          <a:sym typeface="Arial"/>
                        </a:rPr>
                        <a:t>Khó ước tính thời gian hoàn thiện dự án ngay từ đầu vì có nhiều thay đổi, phát sinh trong quá trình thực hiện. </a:t>
                      </a:r>
                      <a:endParaRPr lang="en-US" sz="1800" b="0">
                        <a:effectLst/>
                        <a:latin typeface="Arial (Headings)"/>
                        <a:ea typeface="Aptos" panose="020B0004020202020204" pitchFamily="34" charset="0"/>
                        <a:cs typeface="Aptos" panose="020B0004020202020204" pitchFamily="34" charset="0"/>
                      </a:endParaRPr>
                    </a:p>
                  </a:txBody>
                  <a:tcPr marL="63500" marR="63500" marT="63500" marB="63500"/>
                </a:tc>
                <a:extLst>
                  <a:ext uri="{0D108BD9-81ED-4DB2-BD59-A6C34878D82A}">
                    <a16:rowId xmlns:a16="http://schemas.microsoft.com/office/drawing/2014/main" val="1968609366"/>
                  </a:ext>
                </a:extLst>
              </a:tr>
            </a:tbl>
          </a:graphicData>
        </a:graphic>
      </p:graphicFrame>
      <p:sp>
        <p:nvSpPr>
          <p:cNvPr id="5" name="TextBox 4">
            <a:extLst>
              <a:ext uri="{FF2B5EF4-FFF2-40B4-BE49-F238E27FC236}">
                <a16:creationId xmlns:a16="http://schemas.microsoft.com/office/drawing/2014/main" id="{417AD0B0-4ECA-9998-4A55-E0C4623378D3}"/>
              </a:ext>
            </a:extLst>
          </p:cNvPr>
          <p:cNvSpPr txBox="1"/>
          <p:nvPr/>
        </p:nvSpPr>
        <p:spPr>
          <a:xfrm>
            <a:off x="232137" y="1273216"/>
            <a:ext cx="1857737" cy="400110"/>
          </a:xfrm>
          <a:prstGeom prst="rect">
            <a:avLst/>
          </a:prstGeom>
          <a:noFill/>
        </p:spPr>
        <p:txBody>
          <a:bodyPr wrap="square" rtlCol="0">
            <a:spAutoFit/>
          </a:bodyPr>
          <a:lstStyle/>
          <a:p>
            <a:r>
              <a:rPr lang="en-US" sz="2000" b="1">
                <a:latin typeface="Arial (Headings)"/>
              </a:rPr>
              <a:t>Agile:</a:t>
            </a:r>
          </a:p>
        </p:txBody>
      </p:sp>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2" name="TextBox 1">
            <a:extLst>
              <a:ext uri="{FF2B5EF4-FFF2-40B4-BE49-F238E27FC236}">
                <a16:creationId xmlns:a16="http://schemas.microsoft.com/office/drawing/2014/main" id="{9ABD9FF8-82E2-EEDC-0DED-BC4FE18B15D6}"/>
              </a:ext>
            </a:extLst>
          </p:cNvPr>
          <p:cNvSpPr txBox="1"/>
          <p:nvPr/>
        </p:nvSpPr>
        <p:spPr>
          <a:xfrm>
            <a:off x="800100" y="171450"/>
            <a:ext cx="8017328" cy="1015663"/>
          </a:xfrm>
          <a:prstGeom prst="rect">
            <a:avLst/>
          </a:prstGeom>
          <a:noFill/>
        </p:spPr>
        <p:txBody>
          <a:bodyPr wrap="square" rtlCol="0">
            <a:spAutoFit/>
          </a:bodyPr>
          <a:lstStyle/>
          <a:p>
            <a:pPr algn="ctr"/>
            <a:r>
              <a:rPr lang="en-US" sz="2000" b="1">
                <a:effectLst/>
                <a:latin typeface="+mj-lt"/>
                <a:ea typeface="Times New Roman" panose="02020603050405020304" pitchFamily="18" charset="0"/>
                <a:cs typeface="Aptos" panose="020B0004020202020204" pitchFamily="34" charset="0"/>
              </a:rPr>
              <a:t>So </a:t>
            </a:r>
            <a:r>
              <a:rPr lang="en-US" sz="2000" b="1" err="1">
                <a:effectLst/>
                <a:latin typeface="+mj-lt"/>
                <a:ea typeface="Times New Roman" panose="02020603050405020304" pitchFamily="18" charset="0"/>
                <a:cs typeface="Aptos" panose="020B0004020202020204" pitchFamily="34" charset="0"/>
              </a:rPr>
              <a:t>sánh</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phương</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pháp</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quản</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lý</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dự</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án</a:t>
            </a:r>
            <a:r>
              <a:rPr lang="en-US" sz="2000" b="1">
                <a:effectLst/>
                <a:latin typeface="+mj-lt"/>
                <a:ea typeface="Times New Roman" panose="02020603050405020304" pitchFamily="18" charset="0"/>
                <a:cs typeface="Aptos" panose="020B0004020202020204" pitchFamily="34" charset="0"/>
              </a:rPr>
              <a:t> Agile </a:t>
            </a:r>
            <a:r>
              <a:rPr lang="en-US" sz="2000" b="1" err="1">
                <a:effectLst/>
                <a:latin typeface="+mj-lt"/>
                <a:ea typeface="Times New Roman" panose="02020603050405020304" pitchFamily="18" charset="0"/>
                <a:cs typeface="Aptos" panose="020B0004020202020204" pitchFamily="34" charset="0"/>
              </a:rPr>
              <a:t>với</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phương</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pháp</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quản</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lý</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dự</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án</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truyền</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thống</a:t>
            </a:r>
            <a:r>
              <a:rPr lang="en-US" sz="2000" b="1">
                <a:effectLst/>
                <a:latin typeface="+mj-lt"/>
                <a:ea typeface="Times New Roman" panose="02020603050405020304" pitchFamily="18" charset="0"/>
                <a:cs typeface="Aptos" panose="020B0004020202020204" pitchFamily="34" charset="0"/>
              </a:rPr>
              <a:t> (Waterfall) </a:t>
            </a:r>
            <a:endParaRPr lang="en-US" sz="2000" b="1">
              <a:effectLst/>
              <a:latin typeface="+mj-lt"/>
              <a:ea typeface="Aptos" panose="020B0004020202020204" pitchFamily="34" charset="0"/>
              <a:cs typeface="Aptos" panose="020B0004020202020204" pitchFamily="34" charset="0"/>
            </a:endParaRPr>
          </a:p>
          <a:p>
            <a:endParaRPr lang="en-US" sz="2000" b="1">
              <a:latin typeface="+mj-lt"/>
            </a:endParaRPr>
          </a:p>
        </p:txBody>
      </p:sp>
      <p:graphicFrame>
        <p:nvGraphicFramePr>
          <p:cNvPr id="4" name="Table 3">
            <a:extLst>
              <a:ext uri="{FF2B5EF4-FFF2-40B4-BE49-F238E27FC236}">
                <a16:creationId xmlns:a16="http://schemas.microsoft.com/office/drawing/2014/main" id="{307FC2D7-AB9D-FB66-CCF6-4A7A6C5F3A9C}"/>
              </a:ext>
            </a:extLst>
          </p:cNvPr>
          <p:cNvGraphicFramePr>
            <a:graphicFrameLocks noGrp="1"/>
          </p:cNvGraphicFramePr>
          <p:nvPr>
            <p:extLst>
              <p:ext uri="{D42A27DB-BD31-4B8C-83A1-F6EECF244321}">
                <p14:modId xmlns:p14="http://schemas.microsoft.com/office/powerpoint/2010/main" val="2458268477"/>
              </p:ext>
            </p:extLst>
          </p:nvPr>
        </p:nvGraphicFramePr>
        <p:xfrm>
          <a:off x="1655175" y="1065583"/>
          <a:ext cx="7008476" cy="4102291"/>
        </p:xfrm>
        <a:graphic>
          <a:graphicData uri="http://schemas.openxmlformats.org/drawingml/2006/table">
            <a:tbl>
              <a:tblPr firstRow="1" bandRow="1">
                <a:tableStyleId>{9CD4076F-96DD-4DE7-82BB-9618CF2FBEE7}</a:tableStyleId>
              </a:tblPr>
              <a:tblGrid>
                <a:gridCol w="3504238">
                  <a:extLst>
                    <a:ext uri="{9D8B030D-6E8A-4147-A177-3AD203B41FA5}">
                      <a16:colId xmlns:a16="http://schemas.microsoft.com/office/drawing/2014/main" val="4273117857"/>
                    </a:ext>
                  </a:extLst>
                </a:gridCol>
                <a:gridCol w="3504238">
                  <a:extLst>
                    <a:ext uri="{9D8B030D-6E8A-4147-A177-3AD203B41FA5}">
                      <a16:colId xmlns:a16="http://schemas.microsoft.com/office/drawing/2014/main" val="363485994"/>
                    </a:ext>
                  </a:extLst>
                </a:gridCol>
              </a:tblGrid>
              <a:tr h="426899">
                <a:tc>
                  <a:txBody>
                    <a:bodyPr/>
                    <a:lstStyle/>
                    <a:p>
                      <a:pPr algn="ctr">
                        <a:lnSpc>
                          <a:spcPct val="107000"/>
                        </a:lnSpc>
                        <a:spcAft>
                          <a:spcPts val="800"/>
                        </a:spcAft>
                      </a:pPr>
                      <a:r>
                        <a:rPr lang="en-US" sz="2000" b="1" err="1">
                          <a:solidFill>
                            <a:srgbClr val="343A40"/>
                          </a:solidFill>
                          <a:effectLst/>
                          <a:latin typeface="+mj-lt"/>
                          <a:ea typeface="Aptos" panose="020B0004020202020204" pitchFamily="34" charset="0"/>
                          <a:cs typeface="Aptos" panose="020B0004020202020204" pitchFamily="34" charset="0"/>
                        </a:rPr>
                        <a:t>Ưu</a:t>
                      </a:r>
                      <a:r>
                        <a:rPr lang="en-US" sz="2000" b="1">
                          <a:solidFill>
                            <a:srgbClr val="343A40"/>
                          </a:solidFill>
                          <a:effectLst/>
                          <a:latin typeface="+mj-lt"/>
                          <a:ea typeface="Aptos" panose="020B0004020202020204" pitchFamily="34" charset="0"/>
                          <a:cs typeface="Aptos" panose="020B0004020202020204" pitchFamily="34" charset="0"/>
                        </a:rPr>
                        <a:t> </a:t>
                      </a:r>
                      <a:r>
                        <a:rPr lang="en-US" sz="2000" b="1" err="1">
                          <a:solidFill>
                            <a:srgbClr val="343A40"/>
                          </a:solidFill>
                          <a:effectLst/>
                          <a:latin typeface="+mj-lt"/>
                          <a:ea typeface="Aptos" panose="020B0004020202020204" pitchFamily="34" charset="0"/>
                          <a:cs typeface="Aptos" panose="020B0004020202020204" pitchFamily="34" charset="0"/>
                        </a:rPr>
                        <a:t>điểm</a:t>
                      </a:r>
                      <a:endParaRPr lang="en-US" sz="1800" b="1">
                        <a:effectLst/>
                        <a:latin typeface="+mj-lt"/>
                        <a:ea typeface="Aptos" panose="020B0004020202020204" pitchFamily="34" charset="0"/>
                        <a:cs typeface="Aptos" panose="020B0004020202020204" pitchFamily="34" charset="0"/>
                      </a:endParaRPr>
                    </a:p>
                  </a:txBody>
                  <a:tcPr marL="63500" marR="63500" marT="63500" marB="63500">
                    <a:solidFill>
                      <a:srgbClr val="00B0F0"/>
                    </a:solidFill>
                  </a:tcPr>
                </a:tc>
                <a:tc>
                  <a:txBody>
                    <a:bodyPr/>
                    <a:lstStyle/>
                    <a:p>
                      <a:pPr algn="ctr">
                        <a:lnSpc>
                          <a:spcPct val="107000"/>
                        </a:lnSpc>
                        <a:spcAft>
                          <a:spcPts val="800"/>
                        </a:spcAft>
                      </a:pPr>
                      <a:r>
                        <a:rPr lang="en-US" sz="2000" b="1" err="1">
                          <a:solidFill>
                            <a:srgbClr val="343A40"/>
                          </a:solidFill>
                          <a:effectLst/>
                          <a:latin typeface="+mj-lt"/>
                          <a:ea typeface="Aptos" panose="020B0004020202020204" pitchFamily="34" charset="0"/>
                          <a:cs typeface="Aptos" panose="020B0004020202020204" pitchFamily="34" charset="0"/>
                        </a:rPr>
                        <a:t>Nhược</a:t>
                      </a:r>
                      <a:r>
                        <a:rPr lang="en-US" sz="2000" b="1">
                          <a:solidFill>
                            <a:srgbClr val="343A40"/>
                          </a:solidFill>
                          <a:effectLst/>
                          <a:latin typeface="+mj-lt"/>
                          <a:ea typeface="Aptos" panose="020B0004020202020204" pitchFamily="34" charset="0"/>
                          <a:cs typeface="Aptos" panose="020B0004020202020204" pitchFamily="34" charset="0"/>
                        </a:rPr>
                        <a:t> </a:t>
                      </a:r>
                      <a:r>
                        <a:rPr lang="en-US" sz="2000" b="1" err="1">
                          <a:solidFill>
                            <a:srgbClr val="343A40"/>
                          </a:solidFill>
                          <a:effectLst/>
                          <a:latin typeface="+mj-lt"/>
                          <a:ea typeface="Aptos" panose="020B0004020202020204" pitchFamily="34" charset="0"/>
                          <a:cs typeface="Aptos" panose="020B0004020202020204" pitchFamily="34" charset="0"/>
                        </a:rPr>
                        <a:t>điểm</a:t>
                      </a:r>
                      <a:endParaRPr lang="en-US" sz="1800" b="1">
                        <a:effectLst/>
                        <a:latin typeface="+mj-lt"/>
                        <a:ea typeface="Aptos" panose="020B0004020202020204" pitchFamily="34" charset="0"/>
                        <a:cs typeface="Aptos" panose="020B0004020202020204" pitchFamily="34" charset="0"/>
                      </a:endParaRPr>
                    </a:p>
                  </a:txBody>
                  <a:tcPr marL="63500" marR="63500" marT="63500" marB="63500">
                    <a:solidFill>
                      <a:srgbClr val="00B0F0"/>
                    </a:solidFill>
                  </a:tcPr>
                </a:tc>
                <a:extLst>
                  <a:ext uri="{0D108BD9-81ED-4DB2-BD59-A6C34878D82A}">
                    <a16:rowId xmlns:a16="http://schemas.microsoft.com/office/drawing/2014/main" val="3804835772"/>
                  </a:ext>
                </a:extLst>
              </a:tr>
              <a:tr h="944316">
                <a:tc>
                  <a:txBody>
                    <a:bodyPr/>
                    <a:lstStyle/>
                    <a:p>
                      <a:pPr rtl="0" fontAlgn="t">
                        <a:spcBef>
                          <a:spcPts val="0"/>
                        </a:spcBef>
                        <a:spcAft>
                          <a:spcPts val="800"/>
                        </a:spcAft>
                      </a:pPr>
                      <a:r>
                        <a:rPr lang="en-US" sz="1800" b="0" i="0" u="none" strike="noStrike" err="1">
                          <a:solidFill>
                            <a:srgbClr val="343A40"/>
                          </a:solidFill>
                          <a:effectLst/>
                          <a:latin typeface="Arial (Headings)"/>
                        </a:rPr>
                        <a:t>Kế</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hoạch</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thực</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hiện</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chắc</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chắn</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rõ</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ràng</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từ</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khi</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bắt</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đầu</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tới</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kết</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thúc</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dự</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án</a:t>
                      </a:r>
                      <a:r>
                        <a:rPr lang="en-US" sz="1800" b="0" i="0" u="none" strike="noStrike">
                          <a:solidFill>
                            <a:srgbClr val="343A40"/>
                          </a:solidFill>
                          <a:effectLst/>
                          <a:latin typeface="Arial (Headings)"/>
                        </a:rPr>
                        <a:t>.</a:t>
                      </a:r>
                      <a:endParaRPr lang="en-US" sz="1800">
                        <a:effectLst/>
                        <a:latin typeface="Arial (Headings)"/>
                      </a:endParaRPr>
                    </a:p>
                  </a:txBody>
                  <a:tcPr marL="63500" marR="63500" marT="63500" marB="63500"/>
                </a:tc>
                <a:tc>
                  <a:txBody>
                    <a:bodyPr/>
                    <a:lstStyle/>
                    <a:p>
                      <a:pPr rtl="0" fontAlgn="t">
                        <a:spcBef>
                          <a:spcPts val="0"/>
                        </a:spcBef>
                        <a:spcAft>
                          <a:spcPts val="800"/>
                        </a:spcAft>
                      </a:pPr>
                      <a:r>
                        <a:rPr lang="vi-VN" sz="1800" b="0" i="0" u="none" strike="noStrike">
                          <a:solidFill>
                            <a:srgbClr val="343A40"/>
                          </a:solidFill>
                          <a:effectLst/>
                          <a:latin typeface="Arial (Headings)"/>
                        </a:rPr>
                        <a:t>Dự án có thể kéo dài hơn dự kiến khi một giai đoạn bị chậm trễ.</a:t>
                      </a:r>
                      <a:endParaRPr lang="vi-VN" sz="1800">
                        <a:effectLst/>
                        <a:latin typeface="Arial (Headings)"/>
                      </a:endParaRPr>
                    </a:p>
                  </a:txBody>
                  <a:tcPr marL="63500" marR="63500" marT="63500" marB="63500"/>
                </a:tc>
                <a:extLst>
                  <a:ext uri="{0D108BD9-81ED-4DB2-BD59-A6C34878D82A}">
                    <a16:rowId xmlns:a16="http://schemas.microsoft.com/office/drawing/2014/main" val="4200825749"/>
                  </a:ext>
                </a:extLst>
              </a:tr>
              <a:tr h="1489696">
                <a:tc>
                  <a:txBody>
                    <a:bodyPr/>
                    <a:lstStyle/>
                    <a:p>
                      <a:pPr rtl="0" fontAlgn="t">
                        <a:spcBef>
                          <a:spcPts val="0"/>
                        </a:spcBef>
                        <a:spcAft>
                          <a:spcPts val="800"/>
                        </a:spcAft>
                      </a:pPr>
                      <a:r>
                        <a:rPr lang="en-US" sz="1800" b="0" i="0" u="none" strike="noStrike" err="1">
                          <a:solidFill>
                            <a:srgbClr val="343A40"/>
                          </a:solidFill>
                          <a:effectLst/>
                          <a:latin typeface="Arial (Headings)"/>
                        </a:rPr>
                        <a:t>Xác</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định</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rạch</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ròi</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yêu</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cầu</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ngay</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từ</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đầu</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giúp</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hạn</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chế</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tối</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đa</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các</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yêu</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cầu</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phát</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sinh</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Nhờ</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đó</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dự</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án</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không</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bị</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kéo</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dài</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thời</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gian</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thực</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hiện</a:t>
                      </a:r>
                      <a:r>
                        <a:rPr lang="en-US" sz="1800" b="0" i="0" u="none" strike="noStrike">
                          <a:solidFill>
                            <a:srgbClr val="343A40"/>
                          </a:solidFill>
                          <a:effectLst/>
                          <a:latin typeface="Arial (Headings)"/>
                        </a:rPr>
                        <a:t>.</a:t>
                      </a:r>
                      <a:endParaRPr lang="en-US" sz="1800">
                        <a:effectLst/>
                        <a:latin typeface="Arial (Headings)"/>
                      </a:endParaRPr>
                    </a:p>
                  </a:txBody>
                  <a:tcPr marL="63500" marR="63500" marT="63500" marB="63500">
                    <a:solidFill>
                      <a:schemeClr val="bg1">
                        <a:lumMod val="90000"/>
                      </a:schemeClr>
                    </a:solidFill>
                  </a:tcPr>
                </a:tc>
                <a:tc>
                  <a:txBody>
                    <a:bodyPr/>
                    <a:lstStyle/>
                    <a:p>
                      <a:pPr rtl="0" fontAlgn="t">
                        <a:spcBef>
                          <a:spcPts val="0"/>
                        </a:spcBef>
                        <a:spcAft>
                          <a:spcPts val="800"/>
                        </a:spcAft>
                      </a:pPr>
                      <a:r>
                        <a:rPr lang="en-US" sz="1800" b="0" i="0" u="none" strike="noStrike" err="1">
                          <a:solidFill>
                            <a:srgbClr val="343A40"/>
                          </a:solidFill>
                          <a:effectLst/>
                          <a:latin typeface="Arial (Headings)"/>
                        </a:rPr>
                        <a:t>Khó</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phát</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hiện</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và</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xử</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lý</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vấn</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đề</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phát</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sinh</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ngay</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trên</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từng</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giai</a:t>
                      </a:r>
                      <a:r>
                        <a:rPr lang="en-US" sz="1800" b="0" i="0" u="none" strike="noStrike">
                          <a:solidFill>
                            <a:srgbClr val="343A40"/>
                          </a:solidFill>
                          <a:effectLst/>
                          <a:latin typeface="Arial (Headings)"/>
                        </a:rPr>
                        <a:t> </a:t>
                      </a:r>
                      <a:r>
                        <a:rPr lang="en-US" sz="1800" b="0" i="0" u="none" strike="noStrike" err="1">
                          <a:solidFill>
                            <a:srgbClr val="343A40"/>
                          </a:solidFill>
                          <a:effectLst/>
                          <a:latin typeface="Arial (Headings)"/>
                        </a:rPr>
                        <a:t>đoạn</a:t>
                      </a:r>
                      <a:r>
                        <a:rPr lang="en-US" sz="1800" b="0" i="0" u="none" strike="noStrike">
                          <a:solidFill>
                            <a:srgbClr val="343A40"/>
                          </a:solidFill>
                          <a:effectLst/>
                          <a:latin typeface="Arial (Headings)"/>
                        </a:rPr>
                        <a:t>.</a:t>
                      </a:r>
                      <a:endParaRPr lang="en-US" sz="1800">
                        <a:effectLst/>
                        <a:latin typeface="Arial (Headings)"/>
                      </a:endParaRPr>
                    </a:p>
                  </a:txBody>
                  <a:tcPr marL="63500" marR="63500" marT="63500" marB="63500">
                    <a:solidFill>
                      <a:schemeClr val="bg1">
                        <a:lumMod val="90000"/>
                      </a:schemeClr>
                    </a:solidFill>
                  </a:tcPr>
                </a:tc>
                <a:extLst>
                  <a:ext uri="{0D108BD9-81ED-4DB2-BD59-A6C34878D82A}">
                    <a16:rowId xmlns:a16="http://schemas.microsoft.com/office/drawing/2014/main" val="423259329"/>
                  </a:ext>
                </a:extLst>
              </a:tr>
              <a:tr h="1217006">
                <a:tc>
                  <a:txBody>
                    <a:bodyPr/>
                    <a:lstStyle/>
                    <a:p>
                      <a:pPr rtl="0" fontAlgn="t">
                        <a:spcBef>
                          <a:spcPts val="0"/>
                        </a:spcBef>
                        <a:spcAft>
                          <a:spcPts val="800"/>
                        </a:spcAft>
                      </a:pPr>
                      <a:r>
                        <a:rPr lang="en-US" sz="1800" b="0" i="0" u="none" strike="noStrike">
                          <a:solidFill>
                            <a:srgbClr val="343A40"/>
                          </a:solidFill>
                          <a:effectLst/>
                          <a:latin typeface="Arial (Headings)"/>
                        </a:rPr>
                        <a:t>Quy trình làm việc rõ ràng, rành mạch, kết thúc giai đoạn này rồi mới đến giai đoạn khác.</a:t>
                      </a:r>
                      <a:endParaRPr lang="en-US" sz="1800">
                        <a:effectLst/>
                        <a:latin typeface="Arial (Headings)"/>
                      </a:endParaRPr>
                    </a:p>
                  </a:txBody>
                  <a:tcPr marL="63500" marR="63500" marT="63500" marB="63500"/>
                </a:tc>
                <a:tc>
                  <a:txBody>
                    <a:bodyPr/>
                    <a:lstStyle/>
                    <a:p>
                      <a:pPr rtl="0" fontAlgn="t">
                        <a:spcBef>
                          <a:spcPts val="0"/>
                        </a:spcBef>
                        <a:spcAft>
                          <a:spcPts val="800"/>
                        </a:spcAft>
                      </a:pPr>
                      <a:r>
                        <a:rPr lang="vi-VN" sz="1800" b="0" i="0" u="none" strike="noStrike">
                          <a:solidFill>
                            <a:srgbClr val="343A40"/>
                          </a:solidFill>
                          <a:effectLst/>
                          <a:latin typeface="Arial (Headings)"/>
                        </a:rPr>
                        <a:t>Đòi hỏi phải lên kế hoạch hoàn chỉnh trước khi bắt đầu dự án, dẫn tới điểm yếu là thiếu tính linh hoạt, khó thay đổi.</a:t>
                      </a:r>
                      <a:endParaRPr lang="vi-VN" sz="1800">
                        <a:effectLst/>
                        <a:latin typeface="Arial (Headings)"/>
                      </a:endParaRPr>
                    </a:p>
                  </a:txBody>
                  <a:tcPr marL="63500" marR="63500" marT="63500" marB="63500"/>
                </a:tc>
                <a:extLst>
                  <a:ext uri="{0D108BD9-81ED-4DB2-BD59-A6C34878D82A}">
                    <a16:rowId xmlns:a16="http://schemas.microsoft.com/office/drawing/2014/main" val="1968609366"/>
                  </a:ext>
                </a:extLst>
              </a:tr>
            </a:tbl>
          </a:graphicData>
        </a:graphic>
      </p:graphicFrame>
      <p:sp>
        <p:nvSpPr>
          <p:cNvPr id="5" name="TextBox 4">
            <a:extLst>
              <a:ext uri="{FF2B5EF4-FFF2-40B4-BE49-F238E27FC236}">
                <a16:creationId xmlns:a16="http://schemas.microsoft.com/office/drawing/2014/main" id="{417AD0B0-4ECA-9998-4A55-E0C4623378D3}"/>
              </a:ext>
            </a:extLst>
          </p:cNvPr>
          <p:cNvSpPr txBox="1"/>
          <p:nvPr/>
        </p:nvSpPr>
        <p:spPr>
          <a:xfrm>
            <a:off x="232137" y="1273216"/>
            <a:ext cx="1857737" cy="400110"/>
          </a:xfrm>
          <a:prstGeom prst="rect">
            <a:avLst/>
          </a:prstGeom>
          <a:noFill/>
        </p:spPr>
        <p:txBody>
          <a:bodyPr wrap="square" rtlCol="0">
            <a:spAutoFit/>
          </a:bodyPr>
          <a:lstStyle/>
          <a:p>
            <a:r>
              <a:rPr lang="en-US" sz="2000" b="1">
                <a:latin typeface="Arial (Headings)"/>
              </a:rPr>
              <a:t>Waterfall:</a:t>
            </a:r>
          </a:p>
        </p:txBody>
      </p:sp>
    </p:spTree>
    <p:extLst>
      <p:ext uri="{BB962C8B-B14F-4D97-AF65-F5344CB8AC3E}">
        <p14:creationId xmlns:p14="http://schemas.microsoft.com/office/powerpoint/2010/main" val="3977946245"/>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2" name="TextBox 1">
            <a:extLst>
              <a:ext uri="{FF2B5EF4-FFF2-40B4-BE49-F238E27FC236}">
                <a16:creationId xmlns:a16="http://schemas.microsoft.com/office/drawing/2014/main" id="{9ABD9FF8-82E2-EEDC-0DED-BC4FE18B15D6}"/>
              </a:ext>
            </a:extLst>
          </p:cNvPr>
          <p:cNvSpPr txBox="1"/>
          <p:nvPr/>
        </p:nvSpPr>
        <p:spPr>
          <a:xfrm>
            <a:off x="800100" y="171450"/>
            <a:ext cx="8017328" cy="1015663"/>
          </a:xfrm>
          <a:prstGeom prst="rect">
            <a:avLst/>
          </a:prstGeom>
          <a:noFill/>
        </p:spPr>
        <p:txBody>
          <a:bodyPr wrap="square" rtlCol="0">
            <a:spAutoFit/>
          </a:bodyPr>
          <a:lstStyle/>
          <a:p>
            <a:pPr algn="ctr"/>
            <a:r>
              <a:rPr lang="en-US" sz="2000" b="1">
                <a:effectLst/>
                <a:latin typeface="+mj-lt"/>
                <a:ea typeface="Times New Roman" panose="02020603050405020304" pitchFamily="18" charset="0"/>
                <a:cs typeface="Aptos" panose="020B0004020202020204" pitchFamily="34" charset="0"/>
              </a:rPr>
              <a:t>So </a:t>
            </a:r>
            <a:r>
              <a:rPr lang="en-US" sz="2000" b="1" err="1">
                <a:effectLst/>
                <a:latin typeface="+mj-lt"/>
                <a:ea typeface="Times New Roman" panose="02020603050405020304" pitchFamily="18" charset="0"/>
                <a:cs typeface="Aptos" panose="020B0004020202020204" pitchFamily="34" charset="0"/>
              </a:rPr>
              <a:t>sánh</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phương</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pháp</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quản</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lý</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dự</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án</a:t>
            </a:r>
            <a:r>
              <a:rPr lang="en-US" sz="2000" b="1">
                <a:effectLst/>
                <a:latin typeface="+mj-lt"/>
                <a:ea typeface="Times New Roman" panose="02020603050405020304" pitchFamily="18" charset="0"/>
                <a:cs typeface="Aptos" panose="020B0004020202020204" pitchFamily="34" charset="0"/>
              </a:rPr>
              <a:t> Agile </a:t>
            </a:r>
            <a:r>
              <a:rPr lang="en-US" sz="2000" b="1" err="1">
                <a:effectLst/>
                <a:latin typeface="+mj-lt"/>
                <a:ea typeface="Times New Roman" panose="02020603050405020304" pitchFamily="18" charset="0"/>
                <a:cs typeface="Aptos" panose="020B0004020202020204" pitchFamily="34" charset="0"/>
              </a:rPr>
              <a:t>với</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phương</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pháp</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quản</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lý</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dự</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án</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truyền</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thống</a:t>
            </a:r>
            <a:r>
              <a:rPr lang="en-US" sz="2000" b="1">
                <a:effectLst/>
                <a:latin typeface="+mj-lt"/>
                <a:ea typeface="Times New Roman" panose="02020603050405020304" pitchFamily="18" charset="0"/>
                <a:cs typeface="Aptos" panose="020B0004020202020204" pitchFamily="34" charset="0"/>
              </a:rPr>
              <a:t> (Waterfall) </a:t>
            </a:r>
            <a:endParaRPr lang="en-US" sz="2000" b="1">
              <a:effectLst/>
              <a:latin typeface="+mj-lt"/>
              <a:ea typeface="Aptos" panose="020B0004020202020204" pitchFamily="34" charset="0"/>
              <a:cs typeface="Aptos" panose="020B0004020202020204" pitchFamily="34" charset="0"/>
            </a:endParaRPr>
          </a:p>
          <a:p>
            <a:endParaRPr lang="en-US" sz="2000" b="1">
              <a:latin typeface="+mj-lt"/>
            </a:endParaRPr>
          </a:p>
        </p:txBody>
      </p:sp>
      <p:graphicFrame>
        <p:nvGraphicFramePr>
          <p:cNvPr id="3" name="Table 2">
            <a:extLst>
              <a:ext uri="{FF2B5EF4-FFF2-40B4-BE49-F238E27FC236}">
                <a16:creationId xmlns:a16="http://schemas.microsoft.com/office/drawing/2014/main" id="{0BCBF767-857D-0228-11DC-84F4B597263A}"/>
              </a:ext>
            </a:extLst>
          </p:cNvPr>
          <p:cNvGraphicFramePr>
            <a:graphicFrameLocks noGrp="1"/>
          </p:cNvGraphicFramePr>
          <p:nvPr>
            <p:extLst>
              <p:ext uri="{D42A27DB-BD31-4B8C-83A1-F6EECF244321}">
                <p14:modId xmlns:p14="http://schemas.microsoft.com/office/powerpoint/2010/main" val="3278582023"/>
              </p:ext>
            </p:extLst>
          </p:nvPr>
        </p:nvGraphicFramePr>
        <p:xfrm>
          <a:off x="1524000" y="1423878"/>
          <a:ext cx="6288912" cy="3387969"/>
        </p:xfrm>
        <a:graphic>
          <a:graphicData uri="http://schemas.openxmlformats.org/drawingml/2006/table">
            <a:tbl>
              <a:tblPr firstRow="1" bandRow="1">
                <a:tableStyleId>{9CD4076F-96DD-4DE7-82BB-9618CF2FBEE7}</a:tableStyleId>
              </a:tblPr>
              <a:tblGrid>
                <a:gridCol w="2096304">
                  <a:extLst>
                    <a:ext uri="{9D8B030D-6E8A-4147-A177-3AD203B41FA5}">
                      <a16:colId xmlns:a16="http://schemas.microsoft.com/office/drawing/2014/main" val="1419357848"/>
                    </a:ext>
                  </a:extLst>
                </a:gridCol>
                <a:gridCol w="2096304">
                  <a:extLst>
                    <a:ext uri="{9D8B030D-6E8A-4147-A177-3AD203B41FA5}">
                      <a16:colId xmlns:a16="http://schemas.microsoft.com/office/drawing/2014/main" val="363485994"/>
                    </a:ext>
                  </a:extLst>
                </a:gridCol>
                <a:gridCol w="2096304">
                  <a:extLst>
                    <a:ext uri="{9D8B030D-6E8A-4147-A177-3AD203B41FA5}">
                      <a16:colId xmlns:a16="http://schemas.microsoft.com/office/drawing/2014/main" val="1721676725"/>
                    </a:ext>
                  </a:extLst>
                </a:gridCol>
              </a:tblGrid>
              <a:tr h="421098">
                <a:tc>
                  <a:txBody>
                    <a:bodyPr/>
                    <a:lstStyle/>
                    <a:p>
                      <a:pPr algn="ctr">
                        <a:lnSpc>
                          <a:spcPct val="107000"/>
                        </a:lnSpc>
                        <a:spcAft>
                          <a:spcPts val="800"/>
                        </a:spcAft>
                      </a:pPr>
                      <a:r>
                        <a:rPr lang="en-US" sz="2000" b="0">
                          <a:solidFill>
                            <a:srgbClr val="343A40"/>
                          </a:solidFill>
                          <a:effectLst/>
                          <a:latin typeface="+mj-lt"/>
                          <a:ea typeface="Times New Roman" panose="02020603050405020304" pitchFamily="18" charset="0"/>
                          <a:cs typeface="Aptos" panose="020B0004020202020204" pitchFamily="34" charset="0"/>
                        </a:rPr>
                        <a:t> </a:t>
                      </a:r>
                      <a:endParaRPr lang="en-US" sz="1800" b="0">
                        <a:effectLst/>
                        <a:latin typeface="+mj-lt"/>
                        <a:ea typeface="Aptos" panose="020B0004020202020204" pitchFamily="34" charset="0"/>
                        <a:cs typeface="Aptos" panose="020B0004020202020204" pitchFamily="34" charset="0"/>
                      </a:endParaRPr>
                    </a:p>
                  </a:txBody>
                  <a:tcPr marL="63500" marR="63500" marT="63500" marB="63500">
                    <a:solidFill>
                      <a:srgbClr val="00B0F0"/>
                    </a:solidFill>
                  </a:tcPr>
                </a:tc>
                <a:tc>
                  <a:txBody>
                    <a:bodyPr/>
                    <a:lstStyle/>
                    <a:p>
                      <a:pPr algn="ctr">
                        <a:lnSpc>
                          <a:spcPct val="107000"/>
                        </a:lnSpc>
                        <a:spcAft>
                          <a:spcPts val="800"/>
                        </a:spcAft>
                      </a:pPr>
                      <a:r>
                        <a:rPr lang="en-US" sz="2000" b="1" dirty="0">
                          <a:solidFill>
                            <a:srgbClr val="343A40"/>
                          </a:solidFill>
                          <a:effectLst/>
                          <a:latin typeface="+mj-lt"/>
                          <a:ea typeface="Times New Roman" panose="02020603050405020304" pitchFamily="18" charset="0"/>
                          <a:cs typeface="Aptos" panose="020B0004020202020204" pitchFamily="34" charset="0"/>
                        </a:rPr>
                        <a:t>Agile</a:t>
                      </a:r>
                      <a:endParaRPr lang="en-US" sz="1800" b="1" dirty="0">
                        <a:effectLst/>
                        <a:latin typeface="+mj-lt"/>
                        <a:ea typeface="Aptos" panose="020B0004020202020204" pitchFamily="34" charset="0"/>
                        <a:cs typeface="Aptos" panose="020B0004020202020204" pitchFamily="34" charset="0"/>
                      </a:endParaRPr>
                    </a:p>
                  </a:txBody>
                  <a:tcPr marL="63500" marR="63500" marT="63500" marB="63500">
                    <a:solidFill>
                      <a:srgbClr val="00B0F0"/>
                    </a:solidFill>
                  </a:tcPr>
                </a:tc>
                <a:tc>
                  <a:txBody>
                    <a:bodyPr/>
                    <a:lstStyle/>
                    <a:p>
                      <a:pPr algn="ctr">
                        <a:lnSpc>
                          <a:spcPct val="107000"/>
                        </a:lnSpc>
                        <a:spcAft>
                          <a:spcPts val="800"/>
                        </a:spcAft>
                      </a:pPr>
                      <a:r>
                        <a:rPr lang="en-US" sz="2000" b="1" dirty="0">
                          <a:solidFill>
                            <a:srgbClr val="343A40"/>
                          </a:solidFill>
                          <a:effectLst/>
                          <a:latin typeface="+mj-lt"/>
                          <a:ea typeface="Times New Roman" panose="02020603050405020304" pitchFamily="18" charset="0"/>
                          <a:cs typeface="Aptos" panose="020B0004020202020204" pitchFamily="34" charset="0"/>
                        </a:rPr>
                        <a:t>Waterfall</a:t>
                      </a:r>
                      <a:endParaRPr lang="en-US" sz="1800" b="1" dirty="0">
                        <a:effectLst/>
                        <a:latin typeface="+mj-lt"/>
                        <a:ea typeface="Aptos" panose="020B0004020202020204" pitchFamily="34" charset="0"/>
                        <a:cs typeface="Aptos" panose="020B0004020202020204" pitchFamily="34" charset="0"/>
                      </a:endParaRPr>
                    </a:p>
                  </a:txBody>
                  <a:tcPr marL="63500" marR="63500" marT="63500" marB="63500">
                    <a:solidFill>
                      <a:srgbClr val="00B0F0"/>
                    </a:solidFill>
                  </a:tcPr>
                </a:tc>
                <a:extLst>
                  <a:ext uri="{0D108BD9-81ED-4DB2-BD59-A6C34878D82A}">
                    <a16:rowId xmlns:a16="http://schemas.microsoft.com/office/drawing/2014/main" val="3804835772"/>
                  </a:ext>
                </a:extLst>
              </a:tr>
              <a:tr h="2958518">
                <a:tc>
                  <a:txBody>
                    <a:bodyPr/>
                    <a:lstStyle/>
                    <a:p>
                      <a:pPr algn="ctr">
                        <a:lnSpc>
                          <a:spcPct val="107000"/>
                        </a:lnSpc>
                        <a:spcAft>
                          <a:spcPts val="800"/>
                        </a:spcAft>
                      </a:pPr>
                      <a:r>
                        <a:rPr lang="en-US" sz="2000" b="0" i="1" err="1">
                          <a:solidFill>
                            <a:srgbClr val="343A40"/>
                          </a:solidFill>
                          <a:effectLst/>
                          <a:latin typeface="+mj-lt"/>
                          <a:ea typeface="Times New Roman" panose="02020603050405020304" pitchFamily="18" charset="0"/>
                          <a:cs typeface="Aptos" panose="020B0004020202020204" pitchFamily="34" charset="0"/>
                        </a:rPr>
                        <a:t>Thời</a:t>
                      </a:r>
                      <a:r>
                        <a:rPr lang="en-US" sz="2000" b="0" i="1">
                          <a:solidFill>
                            <a:srgbClr val="343A40"/>
                          </a:solidFill>
                          <a:effectLst/>
                          <a:latin typeface="+mj-lt"/>
                          <a:ea typeface="Times New Roman" panose="02020603050405020304" pitchFamily="18" charset="0"/>
                          <a:cs typeface="Aptos" panose="020B0004020202020204" pitchFamily="34" charset="0"/>
                        </a:rPr>
                        <a:t> </a:t>
                      </a:r>
                      <a:r>
                        <a:rPr lang="en-US" sz="2000" b="0" i="1" err="1">
                          <a:solidFill>
                            <a:srgbClr val="343A40"/>
                          </a:solidFill>
                          <a:effectLst/>
                          <a:latin typeface="+mj-lt"/>
                          <a:ea typeface="Times New Roman" panose="02020603050405020304" pitchFamily="18" charset="0"/>
                          <a:cs typeface="Aptos" panose="020B0004020202020204" pitchFamily="34" charset="0"/>
                        </a:rPr>
                        <a:t>gian</a:t>
                      </a:r>
                      <a:r>
                        <a:rPr lang="en-US" sz="2000" b="0" i="1">
                          <a:solidFill>
                            <a:srgbClr val="343A40"/>
                          </a:solidFill>
                          <a:effectLst/>
                          <a:latin typeface="+mj-lt"/>
                          <a:ea typeface="Times New Roman" panose="02020603050405020304" pitchFamily="18" charset="0"/>
                          <a:cs typeface="Aptos" panose="020B0004020202020204" pitchFamily="34" charset="0"/>
                        </a:rPr>
                        <a:t> </a:t>
                      </a:r>
                      <a:r>
                        <a:rPr lang="en-US" sz="2000" b="0" i="1" err="1">
                          <a:solidFill>
                            <a:srgbClr val="343A40"/>
                          </a:solidFill>
                          <a:effectLst/>
                          <a:latin typeface="+mj-lt"/>
                          <a:ea typeface="Times New Roman" panose="02020603050405020304" pitchFamily="18" charset="0"/>
                          <a:cs typeface="Aptos" panose="020B0004020202020204" pitchFamily="34" charset="0"/>
                        </a:rPr>
                        <a:t>thực</a:t>
                      </a:r>
                      <a:r>
                        <a:rPr lang="en-US" sz="2000" b="0" i="1">
                          <a:solidFill>
                            <a:srgbClr val="343A40"/>
                          </a:solidFill>
                          <a:effectLst/>
                          <a:latin typeface="+mj-lt"/>
                          <a:ea typeface="Times New Roman" panose="02020603050405020304" pitchFamily="18" charset="0"/>
                          <a:cs typeface="Aptos" panose="020B0004020202020204" pitchFamily="34" charset="0"/>
                        </a:rPr>
                        <a:t> </a:t>
                      </a:r>
                      <a:r>
                        <a:rPr lang="en-US" sz="2000" b="0" i="1" err="1">
                          <a:solidFill>
                            <a:srgbClr val="343A40"/>
                          </a:solidFill>
                          <a:effectLst/>
                          <a:latin typeface="+mj-lt"/>
                          <a:ea typeface="Times New Roman" panose="02020603050405020304" pitchFamily="18" charset="0"/>
                          <a:cs typeface="Aptos" panose="020B0004020202020204" pitchFamily="34" charset="0"/>
                        </a:rPr>
                        <a:t>hiện</a:t>
                      </a:r>
                      <a:endParaRPr lang="en-US" sz="1800" b="0">
                        <a:effectLst/>
                        <a:latin typeface="+mj-lt"/>
                        <a:ea typeface="Aptos" panose="020B0004020202020204" pitchFamily="34" charset="0"/>
                        <a:cs typeface="Aptos" panose="020B0004020202020204" pitchFamily="34" charset="0"/>
                      </a:endParaRPr>
                    </a:p>
                  </a:txBody>
                  <a:tcPr marL="63500" marR="63500" marT="63500" marB="63500">
                    <a:solidFill>
                      <a:schemeClr val="bg1">
                        <a:lumMod val="90000"/>
                      </a:schemeClr>
                    </a:solidFill>
                  </a:tcPr>
                </a:tc>
                <a:tc>
                  <a:txBody>
                    <a:bodyPr/>
                    <a:lstStyle/>
                    <a:p>
                      <a:pPr>
                        <a:lnSpc>
                          <a:spcPct val="107000"/>
                        </a:lnSpc>
                        <a:spcAft>
                          <a:spcPts val="800"/>
                        </a:spcAft>
                      </a:pPr>
                      <a:r>
                        <a:rPr lang="en-US" sz="2000" b="0" dirty="0" err="1">
                          <a:solidFill>
                            <a:srgbClr val="343A40"/>
                          </a:solidFill>
                          <a:effectLst/>
                          <a:latin typeface="+mj-lt"/>
                          <a:ea typeface="Times New Roman" panose="02020603050405020304" pitchFamily="18" charset="0"/>
                          <a:cs typeface="Aptos" panose="020B0004020202020204" pitchFamily="34" charset="0"/>
                        </a:rPr>
                        <a:t>Thời</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gian</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linh</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hoạt</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thay</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đổi</a:t>
                      </a:r>
                      <a:r>
                        <a:rPr lang="en-US" sz="2000" b="0" dirty="0">
                          <a:solidFill>
                            <a:srgbClr val="343A40"/>
                          </a:solidFill>
                          <a:effectLst/>
                          <a:latin typeface="+mj-lt"/>
                          <a:ea typeface="Times New Roman" panose="02020603050405020304" pitchFamily="18" charset="0"/>
                          <a:cs typeface="Aptos" panose="020B0004020202020204" pitchFamily="34" charset="0"/>
                        </a:rPr>
                        <a:t>.</a:t>
                      </a:r>
                      <a:endParaRPr lang="en-US" sz="1800" b="0" dirty="0">
                        <a:effectLst/>
                        <a:latin typeface="+mj-lt"/>
                        <a:ea typeface="Aptos" panose="020B0004020202020204" pitchFamily="34" charset="0"/>
                        <a:cs typeface="Aptos" panose="020B0004020202020204" pitchFamily="34" charset="0"/>
                      </a:endParaRPr>
                    </a:p>
                    <a:p>
                      <a:pPr>
                        <a:lnSpc>
                          <a:spcPct val="107000"/>
                        </a:lnSpc>
                        <a:spcAft>
                          <a:spcPts val="800"/>
                        </a:spcAft>
                      </a:pPr>
                      <a:r>
                        <a:rPr lang="en-US" sz="2000" b="0" dirty="0">
                          <a:solidFill>
                            <a:srgbClr val="343A40"/>
                          </a:solidFill>
                          <a:effectLst/>
                          <a:latin typeface="+mj-lt"/>
                          <a:ea typeface="Times New Roman" panose="02020603050405020304" pitchFamily="18" charset="0"/>
                          <a:cs typeface="Aptos" panose="020B0004020202020204" pitchFamily="34" charset="0"/>
                        </a:rPr>
                        <a:t> </a:t>
                      </a:r>
                      <a:endParaRPr lang="en-US" sz="1800" b="0" dirty="0">
                        <a:effectLst/>
                        <a:latin typeface="+mj-lt"/>
                        <a:ea typeface="Aptos" panose="020B0004020202020204" pitchFamily="34" charset="0"/>
                        <a:cs typeface="Aptos" panose="020B0004020202020204" pitchFamily="34" charset="0"/>
                      </a:endParaRPr>
                    </a:p>
                    <a:p>
                      <a:pPr>
                        <a:lnSpc>
                          <a:spcPct val="107000"/>
                        </a:lnSpc>
                        <a:spcAft>
                          <a:spcPts val="800"/>
                        </a:spcAft>
                      </a:pPr>
                      <a:r>
                        <a:rPr lang="en-US" sz="2000" b="0" dirty="0" err="1">
                          <a:solidFill>
                            <a:srgbClr val="343A40"/>
                          </a:solidFill>
                          <a:effectLst/>
                          <a:latin typeface="+mj-lt"/>
                          <a:ea typeface="Times New Roman" panose="02020603050405020304" pitchFamily="18" charset="0"/>
                          <a:cs typeface="Aptos" panose="020B0004020202020204" pitchFamily="34" charset="0"/>
                        </a:rPr>
                        <a:t>Phụ</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thuộc</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theo</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tiến</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trình</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và</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định</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hướng</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thực</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tế</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của</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dự</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án</a:t>
                      </a:r>
                      <a:r>
                        <a:rPr lang="en-US" sz="2000" b="0" dirty="0">
                          <a:solidFill>
                            <a:srgbClr val="343A40"/>
                          </a:solidFill>
                          <a:effectLst/>
                          <a:latin typeface="+mj-lt"/>
                          <a:ea typeface="Times New Roman" panose="02020603050405020304" pitchFamily="18" charset="0"/>
                          <a:cs typeface="Aptos" panose="020B0004020202020204" pitchFamily="34" charset="0"/>
                        </a:rPr>
                        <a:t>.</a:t>
                      </a:r>
                      <a:endParaRPr lang="en-US" sz="1800" b="0" dirty="0">
                        <a:effectLst/>
                        <a:latin typeface="+mj-lt"/>
                        <a:ea typeface="Aptos" panose="020B0004020202020204" pitchFamily="34" charset="0"/>
                        <a:cs typeface="Aptos" panose="020B0004020202020204" pitchFamily="34" charset="0"/>
                      </a:endParaRPr>
                    </a:p>
                  </a:txBody>
                  <a:tcPr marL="63500" marR="63500" marT="63500" marB="63500">
                    <a:solidFill>
                      <a:schemeClr val="bg1">
                        <a:lumMod val="90000"/>
                      </a:schemeClr>
                    </a:solidFill>
                  </a:tcPr>
                </a:tc>
                <a:tc>
                  <a:txBody>
                    <a:bodyPr/>
                    <a:lstStyle/>
                    <a:p>
                      <a:pPr>
                        <a:lnSpc>
                          <a:spcPct val="107000"/>
                        </a:lnSpc>
                        <a:spcAft>
                          <a:spcPts val="800"/>
                        </a:spcAft>
                      </a:pPr>
                      <a:r>
                        <a:rPr lang="en-US" sz="2000" b="0" dirty="0" err="1">
                          <a:solidFill>
                            <a:srgbClr val="343A40"/>
                          </a:solidFill>
                          <a:effectLst/>
                          <a:latin typeface="+mj-lt"/>
                          <a:ea typeface="Times New Roman" panose="02020603050405020304" pitchFamily="18" charset="0"/>
                          <a:cs typeface="Aptos" panose="020B0004020202020204" pitchFamily="34" charset="0"/>
                        </a:rPr>
                        <a:t>Thời</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gian</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thực</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hiện</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cố</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định</a:t>
                      </a:r>
                      <a:r>
                        <a:rPr lang="en-US" sz="2000" b="0" dirty="0">
                          <a:solidFill>
                            <a:srgbClr val="343A40"/>
                          </a:solidFill>
                          <a:effectLst/>
                          <a:latin typeface="+mj-lt"/>
                          <a:ea typeface="Times New Roman" panose="02020603050405020304" pitchFamily="18" charset="0"/>
                          <a:cs typeface="Aptos" panose="020B0004020202020204" pitchFamily="34" charset="0"/>
                        </a:rPr>
                        <a:t>.</a:t>
                      </a:r>
                      <a:endParaRPr lang="en-US" sz="1800" b="0" dirty="0">
                        <a:effectLst/>
                        <a:latin typeface="+mj-lt"/>
                        <a:ea typeface="Aptos" panose="020B0004020202020204" pitchFamily="34" charset="0"/>
                        <a:cs typeface="Aptos" panose="020B0004020202020204" pitchFamily="34" charset="0"/>
                      </a:endParaRPr>
                    </a:p>
                    <a:p>
                      <a:pPr>
                        <a:lnSpc>
                          <a:spcPct val="107000"/>
                        </a:lnSpc>
                        <a:spcAft>
                          <a:spcPts val="800"/>
                        </a:spcAft>
                      </a:pPr>
                      <a:r>
                        <a:rPr lang="en-US" sz="2000" b="0" dirty="0">
                          <a:solidFill>
                            <a:srgbClr val="343A40"/>
                          </a:solidFill>
                          <a:effectLst/>
                          <a:latin typeface="+mj-lt"/>
                          <a:ea typeface="Times New Roman" panose="02020603050405020304" pitchFamily="18" charset="0"/>
                          <a:cs typeface="Aptos" panose="020B0004020202020204" pitchFamily="34" charset="0"/>
                        </a:rPr>
                        <a:t> </a:t>
                      </a:r>
                      <a:endParaRPr lang="en-US" sz="1800" b="0" dirty="0">
                        <a:effectLst/>
                        <a:latin typeface="+mj-lt"/>
                        <a:ea typeface="Aptos" panose="020B0004020202020204" pitchFamily="34" charset="0"/>
                        <a:cs typeface="Aptos" panose="020B0004020202020204" pitchFamily="34" charset="0"/>
                      </a:endParaRPr>
                    </a:p>
                    <a:p>
                      <a:pPr>
                        <a:lnSpc>
                          <a:spcPct val="107000"/>
                        </a:lnSpc>
                        <a:spcAft>
                          <a:spcPts val="800"/>
                        </a:spcAft>
                      </a:pPr>
                      <a:r>
                        <a:rPr lang="en-US" sz="2000" b="0" dirty="0" err="1">
                          <a:solidFill>
                            <a:srgbClr val="343A40"/>
                          </a:solidFill>
                          <a:effectLst/>
                          <a:latin typeface="+mj-lt"/>
                          <a:ea typeface="Times New Roman" panose="02020603050405020304" pitchFamily="18" charset="0"/>
                          <a:cs typeface="Aptos" panose="020B0004020202020204" pitchFamily="34" charset="0"/>
                        </a:rPr>
                        <a:t>Được</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vạch</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ra</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ngay</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từ</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trước</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khi</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bắt</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tay</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thực</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hiện</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dự</a:t>
                      </a:r>
                      <a:r>
                        <a:rPr lang="en-US" sz="2000" b="0" dirty="0">
                          <a:solidFill>
                            <a:srgbClr val="343A40"/>
                          </a:solidFill>
                          <a:effectLst/>
                          <a:latin typeface="+mj-lt"/>
                          <a:ea typeface="Times New Roman" panose="02020603050405020304" pitchFamily="18" charset="0"/>
                          <a:cs typeface="Aptos" panose="020B0004020202020204" pitchFamily="34" charset="0"/>
                        </a:rPr>
                        <a:t> </a:t>
                      </a:r>
                      <a:r>
                        <a:rPr lang="en-US" sz="2000" b="0" dirty="0" err="1">
                          <a:solidFill>
                            <a:srgbClr val="343A40"/>
                          </a:solidFill>
                          <a:effectLst/>
                          <a:latin typeface="+mj-lt"/>
                          <a:ea typeface="Times New Roman" panose="02020603050405020304" pitchFamily="18" charset="0"/>
                          <a:cs typeface="Aptos" panose="020B0004020202020204" pitchFamily="34" charset="0"/>
                        </a:rPr>
                        <a:t>án</a:t>
                      </a:r>
                      <a:r>
                        <a:rPr lang="en-US" sz="2000" b="0" dirty="0">
                          <a:solidFill>
                            <a:srgbClr val="343A40"/>
                          </a:solidFill>
                          <a:effectLst/>
                          <a:latin typeface="+mj-lt"/>
                          <a:ea typeface="Times New Roman" panose="02020603050405020304" pitchFamily="18" charset="0"/>
                          <a:cs typeface="Aptos" panose="020B0004020202020204" pitchFamily="34" charset="0"/>
                        </a:rPr>
                        <a:t>.</a:t>
                      </a:r>
                      <a:endParaRPr lang="en-US" sz="1800" b="0" dirty="0">
                        <a:effectLst/>
                        <a:latin typeface="+mj-lt"/>
                        <a:ea typeface="Aptos" panose="020B0004020202020204" pitchFamily="34" charset="0"/>
                        <a:cs typeface="Aptos" panose="020B0004020202020204" pitchFamily="34" charset="0"/>
                      </a:endParaRPr>
                    </a:p>
                  </a:txBody>
                  <a:tcPr marL="63500" marR="63500" marT="63500" marB="63500">
                    <a:solidFill>
                      <a:schemeClr val="bg1">
                        <a:lumMod val="90000"/>
                      </a:schemeClr>
                    </a:solidFill>
                  </a:tcPr>
                </a:tc>
                <a:extLst>
                  <a:ext uri="{0D108BD9-81ED-4DB2-BD59-A6C34878D82A}">
                    <a16:rowId xmlns:a16="http://schemas.microsoft.com/office/drawing/2014/main" val="2362958667"/>
                  </a:ext>
                </a:extLst>
              </a:tr>
            </a:tbl>
          </a:graphicData>
        </a:graphic>
      </p:graphicFrame>
    </p:spTree>
    <p:extLst>
      <p:ext uri="{BB962C8B-B14F-4D97-AF65-F5344CB8AC3E}">
        <p14:creationId xmlns:p14="http://schemas.microsoft.com/office/powerpoint/2010/main" val="510314584"/>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2" name="TextBox 1">
            <a:extLst>
              <a:ext uri="{FF2B5EF4-FFF2-40B4-BE49-F238E27FC236}">
                <a16:creationId xmlns:a16="http://schemas.microsoft.com/office/drawing/2014/main" id="{9ABD9FF8-82E2-EEDC-0DED-BC4FE18B15D6}"/>
              </a:ext>
            </a:extLst>
          </p:cNvPr>
          <p:cNvSpPr txBox="1"/>
          <p:nvPr/>
        </p:nvSpPr>
        <p:spPr>
          <a:xfrm>
            <a:off x="800100" y="171450"/>
            <a:ext cx="8017328" cy="1015663"/>
          </a:xfrm>
          <a:prstGeom prst="rect">
            <a:avLst/>
          </a:prstGeom>
          <a:noFill/>
        </p:spPr>
        <p:txBody>
          <a:bodyPr wrap="square" rtlCol="0">
            <a:spAutoFit/>
          </a:bodyPr>
          <a:lstStyle/>
          <a:p>
            <a:pPr algn="ctr"/>
            <a:r>
              <a:rPr lang="en-US" sz="2000" b="1">
                <a:effectLst/>
                <a:latin typeface="+mj-lt"/>
                <a:ea typeface="Times New Roman" panose="02020603050405020304" pitchFamily="18" charset="0"/>
                <a:cs typeface="Aptos" panose="020B0004020202020204" pitchFamily="34" charset="0"/>
              </a:rPr>
              <a:t>So </a:t>
            </a:r>
            <a:r>
              <a:rPr lang="en-US" sz="2000" b="1" err="1">
                <a:effectLst/>
                <a:latin typeface="+mj-lt"/>
                <a:ea typeface="Times New Roman" panose="02020603050405020304" pitchFamily="18" charset="0"/>
                <a:cs typeface="Aptos" panose="020B0004020202020204" pitchFamily="34" charset="0"/>
              </a:rPr>
              <a:t>sánh</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phương</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pháp</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quản</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lý</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dự</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án</a:t>
            </a:r>
            <a:r>
              <a:rPr lang="en-US" sz="2000" b="1">
                <a:effectLst/>
                <a:latin typeface="+mj-lt"/>
                <a:ea typeface="Times New Roman" panose="02020603050405020304" pitchFamily="18" charset="0"/>
                <a:cs typeface="Aptos" panose="020B0004020202020204" pitchFamily="34" charset="0"/>
              </a:rPr>
              <a:t> Agile </a:t>
            </a:r>
            <a:r>
              <a:rPr lang="en-US" sz="2000" b="1" err="1">
                <a:effectLst/>
                <a:latin typeface="+mj-lt"/>
                <a:ea typeface="Times New Roman" panose="02020603050405020304" pitchFamily="18" charset="0"/>
                <a:cs typeface="Aptos" panose="020B0004020202020204" pitchFamily="34" charset="0"/>
              </a:rPr>
              <a:t>với</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phương</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pháp</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quản</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lý</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dự</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án</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truyền</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thống</a:t>
            </a:r>
            <a:r>
              <a:rPr lang="en-US" sz="2000" b="1">
                <a:effectLst/>
                <a:latin typeface="+mj-lt"/>
                <a:ea typeface="Times New Roman" panose="02020603050405020304" pitchFamily="18" charset="0"/>
                <a:cs typeface="Aptos" panose="020B0004020202020204" pitchFamily="34" charset="0"/>
              </a:rPr>
              <a:t> (Waterfall) </a:t>
            </a:r>
            <a:endParaRPr lang="en-US" sz="2000" b="1">
              <a:effectLst/>
              <a:latin typeface="+mj-lt"/>
              <a:ea typeface="Aptos" panose="020B0004020202020204" pitchFamily="34" charset="0"/>
              <a:cs typeface="Aptos" panose="020B0004020202020204" pitchFamily="34" charset="0"/>
            </a:endParaRPr>
          </a:p>
          <a:p>
            <a:endParaRPr lang="en-US" sz="2000" b="1">
              <a:latin typeface="+mj-lt"/>
            </a:endParaRPr>
          </a:p>
        </p:txBody>
      </p:sp>
      <p:graphicFrame>
        <p:nvGraphicFramePr>
          <p:cNvPr id="3" name="Table 2">
            <a:extLst>
              <a:ext uri="{FF2B5EF4-FFF2-40B4-BE49-F238E27FC236}">
                <a16:creationId xmlns:a16="http://schemas.microsoft.com/office/drawing/2014/main" id="{0BCBF767-857D-0228-11DC-84F4B597263A}"/>
              </a:ext>
            </a:extLst>
          </p:cNvPr>
          <p:cNvGraphicFramePr>
            <a:graphicFrameLocks noGrp="1"/>
          </p:cNvGraphicFramePr>
          <p:nvPr>
            <p:extLst>
              <p:ext uri="{D42A27DB-BD31-4B8C-83A1-F6EECF244321}">
                <p14:modId xmlns:p14="http://schemas.microsoft.com/office/powerpoint/2010/main" val="3425567989"/>
              </p:ext>
            </p:extLst>
          </p:nvPr>
        </p:nvGraphicFramePr>
        <p:xfrm>
          <a:off x="1523999" y="1423877"/>
          <a:ext cx="6352572" cy="2978921"/>
        </p:xfrm>
        <a:graphic>
          <a:graphicData uri="http://schemas.openxmlformats.org/drawingml/2006/table">
            <a:tbl>
              <a:tblPr firstRow="1" bandRow="1">
                <a:tableStyleId>{9CD4076F-96DD-4DE7-82BB-9618CF2FBEE7}</a:tableStyleId>
              </a:tblPr>
              <a:tblGrid>
                <a:gridCol w="2117524">
                  <a:extLst>
                    <a:ext uri="{9D8B030D-6E8A-4147-A177-3AD203B41FA5}">
                      <a16:colId xmlns:a16="http://schemas.microsoft.com/office/drawing/2014/main" val="1419357848"/>
                    </a:ext>
                  </a:extLst>
                </a:gridCol>
                <a:gridCol w="2117524">
                  <a:extLst>
                    <a:ext uri="{9D8B030D-6E8A-4147-A177-3AD203B41FA5}">
                      <a16:colId xmlns:a16="http://schemas.microsoft.com/office/drawing/2014/main" val="363485994"/>
                    </a:ext>
                  </a:extLst>
                </a:gridCol>
                <a:gridCol w="2117524">
                  <a:extLst>
                    <a:ext uri="{9D8B030D-6E8A-4147-A177-3AD203B41FA5}">
                      <a16:colId xmlns:a16="http://schemas.microsoft.com/office/drawing/2014/main" val="1459691437"/>
                    </a:ext>
                  </a:extLst>
                </a:gridCol>
              </a:tblGrid>
              <a:tr h="425033">
                <a:tc>
                  <a:txBody>
                    <a:bodyPr/>
                    <a:lstStyle/>
                    <a:p>
                      <a:pPr algn="ctr">
                        <a:lnSpc>
                          <a:spcPct val="107000"/>
                        </a:lnSpc>
                        <a:spcAft>
                          <a:spcPts val="800"/>
                        </a:spcAft>
                      </a:pPr>
                      <a:r>
                        <a:rPr lang="en-US" sz="2000" b="0">
                          <a:solidFill>
                            <a:srgbClr val="343A40"/>
                          </a:solidFill>
                          <a:effectLst/>
                          <a:latin typeface="+mj-lt"/>
                          <a:ea typeface="Times New Roman" panose="02020603050405020304" pitchFamily="18" charset="0"/>
                          <a:cs typeface="Aptos" panose="020B0004020202020204" pitchFamily="34" charset="0"/>
                        </a:rPr>
                        <a:t> </a:t>
                      </a:r>
                      <a:endParaRPr lang="en-US" sz="1800" b="0">
                        <a:effectLst/>
                        <a:latin typeface="+mj-lt"/>
                        <a:ea typeface="Aptos" panose="020B0004020202020204" pitchFamily="34" charset="0"/>
                        <a:cs typeface="Aptos" panose="020B0004020202020204" pitchFamily="34" charset="0"/>
                      </a:endParaRPr>
                    </a:p>
                  </a:txBody>
                  <a:tcPr marL="63500" marR="63500" marT="63500" marB="63500">
                    <a:solidFill>
                      <a:srgbClr val="00B0F0"/>
                    </a:solidFill>
                  </a:tcPr>
                </a:tc>
                <a:tc>
                  <a:txBody>
                    <a:bodyPr/>
                    <a:lstStyle/>
                    <a:p>
                      <a:pPr algn="ctr">
                        <a:lnSpc>
                          <a:spcPct val="107000"/>
                        </a:lnSpc>
                        <a:spcAft>
                          <a:spcPts val="800"/>
                        </a:spcAft>
                      </a:pPr>
                      <a:r>
                        <a:rPr lang="en-US" sz="2000" b="1" dirty="0">
                          <a:solidFill>
                            <a:srgbClr val="343A40"/>
                          </a:solidFill>
                          <a:effectLst/>
                          <a:latin typeface="+mj-lt"/>
                          <a:ea typeface="Times New Roman" panose="02020603050405020304" pitchFamily="18" charset="0"/>
                          <a:cs typeface="Aptos" panose="020B0004020202020204" pitchFamily="34" charset="0"/>
                        </a:rPr>
                        <a:t>Agile</a:t>
                      </a:r>
                      <a:endParaRPr lang="en-US" sz="1800" b="1" dirty="0">
                        <a:effectLst/>
                        <a:latin typeface="+mj-lt"/>
                        <a:ea typeface="Aptos" panose="020B0004020202020204" pitchFamily="34" charset="0"/>
                        <a:cs typeface="Aptos" panose="020B0004020202020204" pitchFamily="34" charset="0"/>
                      </a:endParaRPr>
                    </a:p>
                  </a:txBody>
                  <a:tcPr marL="63500" marR="63500" marT="63500" marB="63500">
                    <a:solidFill>
                      <a:srgbClr val="00B0F0"/>
                    </a:solidFill>
                  </a:tcPr>
                </a:tc>
                <a:tc>
                  <a:txBody>
                    <a:bodyPr/>
                    <a:lstStyle/>
                    <a:p>
                      <a:pPr algn="ctr">
                        <a:lnSpc>
                          <a:spcPct val="107000"/>
                        </a:lnSpc>
                        <a:spcAft>
                          <a:spcPts val="800"/>
                        </a:spcAft>
                      </a:pPr>
                      <a:r>
                        <a:rPr lang="en-US" sz="2000" b="1" dirty="0">
                          <a:solidFill>
                            <a:srgbClr val="343A40"/>
                          </a:solidFill>
                          <a:effectLst/>
                          <a:latin typeface="+mj-lt"/>
                          <a:ea typeface="Times New Roman" panose="02020603050405020304" pitchFamily="18" charset="0"/>
                          <a:cs typeface="Aptos" panose="020B0004020202020204" pitchFamily="34" charset="0"/>
                        </a:rPr>
                        <a:t>Waterfall</a:t>
                      </a:r>
                      <a:endParaRPr lang="en-US" sz="1800" b="1" dirty="0">
                        <a:effectLst/>
                        <a:latin typeface="+mj-lt"/>
                        <a:ea typeface="Aptos" panose="020B0004020202020204" pitchFamily="34" charset="0"/>
                        <a:cs typeface="Aptos" panose="020B0004020202020204" pitchFamily="34" charset="0"/>
                      </a:endParaRPr>
                    </a:p>
                  </a:txBody>
                  <a:tcPr marL="63500" marR="63500" marT="63500" marB="63500">
                    <a:solidFill>
                      <a:srgbClr val="00B0F0"/>
                    </a:solidFill>
                  </a:tcPr>
                </a:tc>
                <a:extLst>
                  <a:ext uri="{0D108BD9-81ED-4DB2-BD59-A6C34878D82A}">
                    <a16:rowId xmlns:a16="http://schemas.microsoft.com/office/drawing/2014/main" val="3804835772"/>
                  </a:ext>
                </a:extLst>
              </a:tr>
              <a:tr h="2549470">
                <a:tc>
                  <a:txBody>
                    <a:bodyPr/>
                    <a:lstStyle/>
                    <a:p>
                      <a:pPr algn="ctr">
                        <a:lnSpc>
                          <a:spcPct val="107000"/>
                        </a:lnSpc>
                        <a:spcAft>
                          <a:spcPts val="800"/>
                        </a:spcAft>
                      </a:pPr>
                      <a:r>
                        <a:rPr lang="en-US" sz="1800" i="1" err="1">
                          <a:solidFill>
                            <a:srgbClr val="343A40"/>
                          </a:solidFill>
                          <a:effectLst/>
                          <a:latin typeface="+mj-lt"/>
                          <a:ea typeface="Times New Roman" panose="02020603050405020304" pitchFamily="18" charset="0"/>
                          <a:cs typeface="Aptos" panose="020B0004020202020204" pitchFamily="34" charset="0"/>
                        </a:rPr>
                        <a:t>Mức</a:t>
                      </a:r>
                      <a:r>
                        <a:rPr lang="en-US" sz="1800" i="1">
                          <a:solidFill>
                            <a:srgbClr val="343A40"/>
                          </a:solidFill>
                          <a:effectLst/>
                          <a:latin typeface="+mj-lt"/>
                          <a:ea typeface="Times New Roman" panose="02020603050405020304" pitchFamily="18" charset="0"/>
                          <a:cs typeface="Aptos" panose="020B0004020202020204" pitchFamily="34" charset="0"/>
                        </a:rPr>
                        <a:t> </a:t>
                      </a:r>
                      <a:r>
                        <a:rPr lang="en-US" sz="1800" i="1" err="1">
                          <a:solidFill>
                            <a:srgbClr val="343A40"/>
                          </a:solidFill>
                          <a:effectLst/>
                          <a:latin typeface="+mj-lt"/>
                          <a:ea typeface="Times New Roman" panose="02020603050405020304" pitchFamily="18" charset="0"/>
                          <a:cs typeface="Aptos" panose="020B0004020202020204" pitchFamily="34" charset="0"/>
                        </a:rPr>
                        <a:t>độ</a:t>
                      </a:r>
                      <a:r>
                        <a:rPr lang="en-US" sz="1800" i="1">
                          <a:solidFill>
                            <a:srgbClr val="343A40"/>
                          </a:solidFill>
                          <a:effectLst/>
                          <a:latin typeface="+mj-lt"/>
                          <a:ea typeface="Times New Roman" panose="02020603050405020304" pitchFamily="18" charset="0"/>
                          <a:cs typeface="Aptos" panose="020B0004020202020204" pitchFamily="34" charset="0"/>
                        </a:rPr>
                        <a:t> can </a:t>
                      </a:r>
                      <a:r>
                        <a:rPr lang="en-US" sz="1800" i="1" err="1">
                          <a:solidFill>
                            <a:srgbClr val="343A40"/>
                          </a:solidFill>
                          <a:effectLst/>
                          <a:latin typeface="+mj-lt"/>
                          <a:ea typeface="Times New Roman" panose="02020603050405020304" pitchFamily="18" charset="0"/>
                          <a:cs typeface="Aptos" panose="020B0004020202020204" pitchFamily="34" charset="0"/>
                        </a:rPr>
                        <a:t>thiệp</a:t>
                      </a:r>
                      <a:r>
                        <a:rPr lang="en-US" sz="1800" i="1">
                          <a:solidFill>
                            <a:srgbClr val="343A40"/>
                          </a:solidFill>
                          <a:effectLst/>
                          <a:latin typeface="+mj-lt"/>
                          <a:ea typeface="Times New Roman" panose="02020603050405020304" pitchFamily="18" charset="0"/>
                          <a:cs typeface="Aptos" panose="020B0004020202020204" pitchFamily="34" charset="0"/>
                        </a:rPr>
                        <a:t> </a:t>
                      </a:r>
                      <a:r>
                        <a:rPr lang="en-US" sz="1800" i="1" err="1">
                          <a:solidFill>
                            <a:srgbClr val="343A40"/>
                          </a:solidFill>
                          <a:effectLst/>
                          <a:latin typeface="+mj-lt"/>
                          <a:ea typeface="Times New Roman" panose="02020603050405020304" pitchFamily="18" charset="0"/>
                          <a:cs typeface="Aptos" panose="020B0004020202020204" pitchFamily="34" charset="0"/>
                        </a:rPr>
                        <a:t>của</a:t>
                      </a:r>
                      <a:r>
                        <a:rPr lang="en-US" sz="1800" i="1">
                          <a:solidFill>
                            <a:srgbClr val="343A40"/>
                          </a:solidFill>
                          <a:effectLst/>
                          <a:latin typeface="+mj-lt"/>
                          <a:ea typeface="Times New Roman" panose="02020603050405020304" pitchFamily="18" charset="0"/>
                          <a:cs typeface="Aptos" panose="020B0004020202020204" pitchFamily="34" charset="0"/>
                        </a:rPr>
                        <a:t> </a:t>
                      </a:r>
                      <a:r>
                        <a:rPr lang="en-US" sz="1800" i="1" err="1">
                          <a:solidFill>
                            <a:srgbClr val="343A40"/>
                          </a:solidFill>
                          <a:effectLst/>
                          <a:latin typeface="+mj-lt"/>
                          <a:ea typeface="Times New Roman" panose="02020603050405020304" pitchFamily="18" charset="0"/>
                          <a:cs typeface="Aptos" panose="020B0004020202020204" pitchFamily="34" charset="0"/>
                        </a:rPr>
                        <a:t>khách</a:t>
                      </a:r>
                      <a:r>
                        <a:rPr lang="en-US" sz="1800" i="1">
                          <a:solidFill>
                            <a:srgbClr val="343A40"/>
                          </a:solidFill>
                          <a:effectLst/>
                          <a:latin typeface="+mj-lt"/>
                          <a:ea typeface="Times New Roman" panose="02020603050405020304" pitchFamily="18" charset="0"/>
                          <a:cs typeface="Aptos" panose="020B0004020202020204" pitchFamily="34" charset="0"/>
                        </a:rPr>
                        <a:t> </a:t>
                      </a:r>
                      <a:r>
                        <a:rPr lang="en-US" sz="1800" i="1" err="1">
                          <a:solidFill>
                            <a:srgbClr val="343A40"/>
                          </a:solidFill>
                          <a:effectLst/>
                          <a:latin typeface="+mj-lt"/>
                          <a:ea typeface="Times New Roman" panose="02020603050405020304" pitchFamily="18" charset="0"/>
                          <a:cs typeface="Aptos" panose="020B0004020202020204" pitchFamily="34" charset="0"/>
                        </a:rPr>
                        <a:t>hàng</a:t>
                      </a:r>
                      <a:endParaRPr lang="en-US" sz="1800">
                        <a:effectLst/>
                        <a:latin typeface="+mj-lt"/>
                        <a:ea typeface="Aptos" panose="020B0004020202020204" pitchFamily="34" charset="0"/>
                        <a:cs typeface="Aptos" panose="020B0004020202020204" pitchFamily="34" charset="0"/>
                      </a:endParaRPr>
                    </a:p>
                  </a:txBody>
                  <a:tcPr marL="63500" marR="63500" marT="63500" marB="63500">
                    <a:solidFill>
                      <a:schemeClr val="bg1">
                        <a:lumMod val="90000"/>
                      </a:schemeClr>
                    </a:solidFill>
                  </a:tcPr>
                </a:tc>
                <a:tc>
                  <a:txBody>
                    <a:bodyPr/>
                    <a:lstStyle/>
                    <a:p>
                      <a:pPr>
                        <a:lnSpc>
                          <a:spcPct val="107000"/>
                        </a:lnSpc>
                        <a:spcAft>
                          <a:spcPts val="800"/>
                        </a:spcAft>
                      </a:pPr>
                      <a:r>
                        <a:rPr lang="en-US" sz="1800" dirty="0" err="1">
                          <a:solidFill>
                            <a:srgbClr val="343A40"/>
                          </a:solidFill>
                          <a:effectLst/>
                          <a:latin typeface="+mj-lt"/>
                          <a:ea typeface="Times New Roman" panose="02020603050405020304" pitchFamily="18" charset="0"/>
                          <a:cs typeface="Aptos" panose="020B0004020202020204" pitchFamily="34" charset="0"/>
                        </a:rPr>
                        <a:t>Khách</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hàng</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tham</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gia</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trực</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tiếp</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sâu</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sát</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và</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đưa</a:t>
                      </a:r>
                      <a:r>
                        <a:rPr lang="en-US" sz="1800" dirty="0">
                          <a:solidFill>
                            <a:srgbClr val="343A40"/>
                          </a:solidFill>
                          <a:effectLst/>
                          <a:latin typeface="+mj-lt"/>
                          <a:ea typeface="Times New Roman" panose="02020603050405020304" pitchFamily="18" charset="0"/>
                          <a:cs typeface="Aptos" panose="020B0004020202020204" pitchFamily="34" charset="0"/>
                        </a:rPr>
                        <a:t> ý </a:t>
                      </a:r>
                      <a:r>
                        <a:rPr lang="en-US" sz="1800" dirty="0" err="1">
                          <a:solidFill>
                            <a:srgbClr val="343A40"/>
                          </a:solidFill>
                          <a:effectLst/>
                          <a:latin typeface="+mj-lt"/>
                          <a:ea typeface="Times New Roman" panose="02020603050405020304" pitchFamily="18" charset="0"/>
                          <a:cs typeface="Aptos" panose="020B0004020202020204" pitchFamily="34" charset="0"/>
                        </a:rPr>
                        <a:t>kiến</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phản</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hồi</a:t>
                      </a:r>
                      <a:r>
                        <a:rPr lang="en-US" sz="1800" dirty="0">
                          <a:solidFill>
                            <a:srgbClr val="343A40"/>
                          </a:solidFill>
                          <a:effectLst/>
                          <a:latin typeface="+mj-lt"/>
                          <a:ea typeface="Times New Roman" panose="02020603050405020304" pitchFamily="18" charset="0"/>
                          <a:cs typeface="Aptos" panose="020B0004020202020204" pitchFamily="34" charset="0"/>
                        </a:rPr>
                        <a:t> song </a:t>
                      </a:r>
                      <a:r>
                        <a:rPr lang="en-US" sz="1800" dirty="0" err="1">
                          <a:solidFill>
                            <a:srgbClr val="343A40"/>
                          </a:solidFill>
                          <a:effectLst/>
                          <a:latin typeface="+mj-lt"/>
                          <a:ea typeface="Times New Roman" panose="02020603050405020304" pitchFamily="18" charset="0"/>
                          <a:cs typeface="Aptos" panose="020B0004020202020204" pitchFamily="34" charset="0"/>
                        </a:rPr>
                        <a:t>song</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trong</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suốt</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quá</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trình</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thực</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hiện</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dự</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án</a:t>
                      </a:r>
                      <a:r>
                        <a:rPr lang="en-US" sz="1800" dirty="0">
                          <a:solidFill>
                            <a:srgbClr val="343A40"/>
                          </a:solidFill>
                          <a:effectLst/>
                          <a:latin typeface="+mj-lt"/>
                          <a:ea typeface="Times New Roman" panose="02020603050405020304" pitchFamily="18" charset="0"/>
                          <a:cs typeface="Aptos" panose="020B0004020202020204" pitchFamily="34" charset="0"/>
                        </a:rPr>
                        <a:t>.</a:t>
                      </a:r>
                      <a:endParaRPr lang="en-US" sz="1800" dirty="0">
                        <a:effectLst/>
                        <a:latin typeface="+mj-lt"/>
                        <a:ea typeface="Aptos" panose="020B0004020202020204" pitchFamily="34" charset="0"/>
                        <a:cs typeface="Aptos" panose="020B0004020202020204" pitchFamily="34" charset="0"/>
                      </a:endParaRPr>
                    </a:p>
                  </a:txBody>
                  <a:tcPr marL="63500" marR="63500" marT="63500" marB="63500">
                    <a:solidFill>
                      <a:schemeClr val="bg1">
                        <a:lumMod val="90000"/>
                      </a:schemeClr>
                    </a:solidFill>
                  </a:tcPr>
                </a:tc>
                <a:tc>
                  <a:txBody>
                    <a:bodyPr/>
                    <a:lstStyle/>
                    <a:p>
                      <a:pPr>
                        <a:lnSpc>
                          <a:spcPct val="107000"/>
                        </a:lnSpc>
                        <a:spcAft>
                          <a:spcPts val="800"/>
                        </a:spcAft>
                      </a:pPr>
                      <a:r>
                        <a:rPr lang="en-US" sz="1800" dirty="0" err="1">
                          <a:solidFill>
                            <a:srgbClr val="343A40"/>
                          </a:solidFill>
                          <a:effectLst/>
                          <a:latin typeface="+mj-lt"/>
                          <a:ea typeface="Times New Roman" panose="02020603050405020304" pitchFamily="18" charset="0"/>
                          <a:cs typeface="Aptos" panose="020B0004020202020204" pitchFamily="34" charset="0"/>
                        </a:rPr>
                        <a:t>Một</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khi</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các</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yêu</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cầu</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và</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latin typeface="Arial (Headings)"/>
                        </a:rPr>
                        <a:t>mục</a:t>
                      </a:r>
                      <a:r>
                        <a:rPr lang="en-US" sz="1800" dirty="0">
                          <a:latin typeface="Arial (Headings)"/>
                        </a:rPr>
                        <a:t> </a:t>
                      </a:r>
                      <a:r>
                        <a:rPr lang="en-US" sz="1800" dirty="0" err="1">
                          <a:latin typeface="Arial (Headings)"/>
                        </a:rPr>
                        <a:t>tiêu</a:t>
                      </a:r>
                      <a:r>
                        <a:rPr lang="en-US" sz="1800" dirty="0">
                          <a:latin typeface="Arial (Headings)"/>
                        </a:rPr>
                        <a:t> </a:t>
                      </a:r>
                      <a:r>
                        <a:rPr lang="en-US" sz="1800" dirty="0" err="1">
                          <a:latin typeface="Arial (Headings)"/>
                        </a:rPr>
                        <a:t>dự</a:t>
                      </a:r>
                      <a:r>
                        <a:rPr lang="en-US" sz="1800" dirty="0">
                          <a:latin typeface="Arial (Headings)"/>
                        </a:rPr>
                        <a:t> </a:t>
                      </a:r>
                      <a:r>
                        <a:rPr lang="en-US" sz="1800" dirty="0" err="1">
                          <a:latin typeface="Arial (Headings)"/>
                        </a:rPr>
                        <a:t>án</a:t>
                      </a:r>
                      <a:r>
                        <a:rPr lang="en-US" sz="1800" u="none" strike="noStrike" dirty="0">
                          <a:solidFill>
                            <a:srgbClr val="683468"/>
                          </a:solidFill>
                          <a:effectLst/>
                          <a:latin typeface="Arial (Headings)"/>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được</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xác</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định</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khách</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hàng</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sẽ</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không</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tham</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gia</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thêm</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vào</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quá</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trình</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thực</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hiện</a:t>
                      </a:r>
                      <a:r>
                        <a:rPr lang="en-US" sz="1800" dirty="0">
                          <a:solidFill>
                            <a:srgbClr val="343A40"/>
                          </a:solidFill>
                          <a:effectLst/>
                          <a:latin typeface="+mj-lt"/>
                          <a:ea typeface="Times New Roman" panose="02020603050405020304" pitchFamily="18" charset="0"/>
                          <a:cs typeface="Aptos" panose="020B0004020202020204" pitchFamily="34" charset="0"/>
                        </a:rPr>
                        <a:t>.</a:t>
                      </a:r>
                      <a:endParaRPr lang="en-US" sz="1800" dirty="0">
                        <a:effectLst/>
                        <a:latin typeface="+mj-lt"/>
                        <a:ea typeface="Aptos" panose="020B0004020202020204" pitchFamily="34" charset="0"/>
                        <a:cs typeface="Aptos" panose="020B0004020202020204" pitchFamily="34" charset="0"/>
                      </a:endParaRPr>
                    </a:p>
                  </a:txBody>
                  <a:tcPr marL="63500" marR="63500" marT="63500" marB="63500">
                    <a:solidFill>
                      <a:schemeClr val="bg1">
                        <a:lumMod val="90000"/>
                      </a:schemeClr>
                    </a:solidFill>
                  </a:tcPr>
                </a:tc>
                <a:extLst>
                  <a:ext uri="{0D108BD9-81ED-4DB2-BD59-A6C34878D82A}">
                    <a16:rowId xmlns:a16="http://schemas.microsoft.com/office/drawing/2014/main" val="2362958667"/>
                  </a:ext>
                </a:extLst>
              </a:tr>
            </a:tbl>
          </a:graphicData>
        </a:graphic>
      </p:graphicFrame>
    </p:spTree>
    <p:extLst>
      <p:ext uri="{BB962C8B-B14F-4D97-AF65-F5344CB8AC3E}">
        <p14:creationId xmlns:p14="http://schemas.microsoft.com/office/powerpoint/2010/main" val="411755664"/>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2" name="TextBox 1">
            <a:extLst>
              <a:ext uri="{FF2B5EF4-FFF2-40B4-BE49-F238E27FC236}">
                <a16:creationId xmlns:a16="http://schemas.microsoft.com/office/drawing/2014/main" id="{9ABD9FF8-82E2-EEDC-0DED-BC4FE18B15D6}"/>
              </a:ext>
            </a:extLst>
          </p:cNvPr>
          <p:cNvSpPr txBox="1"/>
          <p:nvPr/>
        </p:nvSpPr>
        <p:spPr>
          <a:xfrm>
            <a:off x="800100" y="171450"/>
            <a:ext cx="8017328" cy="1015663"/>
          </a:xfrm>
          <a:prstGeom prst="rect">
            <a:avLst/>
          </a:prstGeom>
          <a:noFill/>
        </p:spPr>
        <p:txBody>
          <a:bodyPr wrap="square" rtlCol="0">
            <a:spAutoFit/>
          </a:bodyPr>
          <a:lstStyle/>
          <a:p>
            <a:pPr algn="ctr"/>
            <a:r>
              <a:rPr lang="en-US" sz="2000" b="1">
                <a:effectLst/>
                <a:latin typeface="+mj-lt"/>
                <a:ea typeface="Times New Roman" panose="02020603050405020304" pitchFamily="18" charset="0"/>
                <a:cs typeface="Aptos" panose="020B0004020202020204" pitchFamily="34" charset="0"/>
              </a:rPr>
              <a:t>So </a:t>
            </a:r>
            <a:r>
              <a:rPr lang="en-US" sz="2000" b="1" err="1">
                <a:effectLst/>
                <a:latin typeface="+mj-lt"/>
                <a:ea typeface="Times New Roman" panose="02020603050405020304" pitchFamily="18" charset="0"/>
                <a:cs typeface="Aptos" panose="020B0004020202020204" pitchFamily="34" charset="0"/>
              </a:rPr>
              <a:t>sánh</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phương</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pháp</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quản</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lý</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dự</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án</a:t>
            </a:r>
            <a:r>
              <a:rPr lang="en-US" sz="2000" b="1">
                <a:effectLst/>
                <a:latin typeface="+mj-lt"/>
                <a:ea typeface="Times New Roman" panose="02020603050405020304" pitchFamily="18" charset="0"/>
                <a:cs typeface="Aptos" panose="020B0004020202020204" pitchFamily="34" charset="0"/>
              </a:rPr>
              <a:t> Agile </a:t>
            </a:r>
            <a:r>
              <a:rPr lang="en-US" sz="2000" b="1" err="1">
                <a:effectLst/>
                <a:latin typeface="+mj-lt"/>
                <a:ea typeface="Times New Roman" panose="02020603050405020304" pitchFamily="18" charset="0"/>
                <a:cs typeface="Aptos" panose="020B0004020202020204" pitchFamily="34" charset="0"/>
              </a:rPr>
              <a:t>với</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phương</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pháp</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quản</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lý</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dự</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án</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truyền</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thống</a:t>
            </a:r>
            <a:r>
              <a:rPr lang="en-US" sz="2000" b="1">
                <a:effectLst/>
                <a:latin typeface="+mj-lt"/>
                <a:ea typeface="Times New Roman" panose="02020603050405020304" pitchFamily="18" charset="0"/>
                <a:cs typeface="Aptos" panose="020B0004020202020204" pitchFamily="34" charset="0"/>
              </a:rPr>
              <a:t> (Waterfall) </a:t>
            </a:r>
            <a:endParaRPr lang="en-US" sz="2000" b="1">
              <a:effectLst/>
              <a:latin typeface="+mj-lt"/>
              <a:ea typeface="Aptos" panose="020B0004020202020204" pitchFamily="34" charset="0"/>
              <a:cs typeface="Aptos" panose="020B0004020202020204" pitchFamily="34" charset="0"/>
            </a:endParaRPr>
          </a:p>
          <a:p>
            <a:endParaRPr lang="en-US" sz="2000" b="1">
              <a:latin typeface="+mj-lt"/>
            </a:endParaRPr>
          </a:p>
        </p:txBody>
      </p:sp>
      <p:graphicFrame>
        <p:nvGraphicFramePr>
          <p:cNvPr id="3" name="Table 2">
            <a:extLst>
              <a:ext uri="{FF2B5EF4-FFF2-40B4-BE49-F238E27FC236}">
                <a16:creationId xmlns:a16="http://schemas.microsoft.com/office/drawing/2014/main" id="{0BCBF767-857D-0228-11DC-84F4B597263A}"/>
              </a:ext>
            </a:extLst>
          </p:cNvPr>
          <p:cNvGraphicFramePr>
            <a:graphicFrameLocks noGrp="1"/>
          </p:cNvGraphicFramePr>
          <p:nvPr>
            <p:extLst>
              <p:ext uri="{D42A27DB-BD31-4B8C-83A1-F6EECF244321}">
                <p14:modId xmlns:p14="http://schemas.microsoft.com/office/powerpoint/2010/main" val="2742234850"/>
              </p:ext>
            </p:extLst>
          </p:nvPr>
        </p:nvGraphicFramePr>
        <p:xfrm>
          <a:off x="922564" y="1187113"/>
          <a:ext cx="7029243" cy="3674254"/>
        </p:xfrm>
        <a:graphic>
          <a:graphicData uri="http://schemas.openxmlformats.org/drawingml/2006/table">
            <a:tbl>
              <a:tblPr firstRow="1" bandRow="1">
                <a:tableStyleId>{9CD4076F-96DD-4DE7-82BB-9618CF2FBEE7}</a:tableStyleId>
              </a:tblPr>
              <a:tblGrid>
                <a:gridCol w="1876999">
                  <a:extLst>
                    <a:ext uri="{9D8B030D-6E8A-4147-A177-3AD203B41FA5}">
                      <a16:colId xmlns:a16="http://schemas.microsoft.com/office/drawing/2014/main" val="1419357848"/>
                    </a:ext>
                  </a:extLst>
                </a:gridCol>
                <a:gridCol w="2576122">
                  <a:extLst>
                    <a:ext uri="{9D8B030D-6E8A-4147-A177-3AD203B41FA5}">
                      <a16:colId xmlns:a16="http://schemas.microsoft.com/office/drawing/2014/main" val="363485994"/>
                    </a:ext>
                  </a:extLst>
                </a:gridCol>
                <a:gridCol w="2576122">
                  <a:extLst>
                    <a:ext uri="{9D8B030D-6E8A-4147-A177-3AD203B41FA5}">
                      <a16:colId xmlns:a16="http://schemas.microsoft.com/office/drawing/2014/main" val="2697103936"/>
                    </a:ext>
                  </a:extLst>
                </a:gridCol>
              </a:tblGrid>
              <a:tr h="429557">
                <a:tc>
                  <a:txBody>
                    <a:bodyPr/>
                    <a:lstStyle/>
                    <a:p>
                      <a:pPr algn="ctr">
                        <a:lnSpc>
                          <a:spcPct val="107000"/>
                        </a:lnSpc>
                        <a:spcAft>
                          <a:spcPts val="800"/>
                        </a:spcAft>
                      </a:pPr>
                      <a:r>
                        <a:rPr lang="en-US" sz="2000" b="0">
                          <a:solidFill>
                            <a:srgbClr val="343A40"/>
                          </a:solidFill>
                          <a:effectLst/>
                          <a:latin typeface="+mj-lt"/>
                          <a:ea typeface="Times New Roman" panose="02020603050405020304" pitchFamily="18" charset="0"/>
                          <a:cs typeface="Aptos" panose="020B0004020202020204" pitchFamily="34" charset="0"/>
                        </a:rPr>
                        <a:t> </a:t>
                      </a:r>
                      <a:endParaRPr lang="en-US" sz="1800" b="0">
                        <a:effectLst/>
                        <a:latin typeface="+mj-lt"/>
                        <a:ea typeface="Aptos" panose="020B0004020202020204" pitchFamily="34" charset="0"/>
                        <a:cs typeface="Aptos" panose="020B0004020202020204" pitchFamily="34" charset="0"/>
                      </a:endParaRPr>
                    </a:p>
                  </a:txBody>
                  <a:tcPr marL="63500" marR="63500" marT="63500" marB="63500">
                    <a:solidFill>
                      <a:srgbClr val="00B0F0"/>
                    </a:solidFill>
                  </a:tcPr>
                </a:tc>
                <a:tc>
                  <a:txBody>
                    <a:bodyPr/>
                    <a:lstStyle/>
                    <a:p>
                      <a:pPr algn="ctr">
                        <a:lnSpc>
                          <a:spcPct val="107000"/>
                        </a:lnSpc>
                        <a:spcAft>
                          <a:spcPts val="800"/>
                        </a:spcAft>
                      </a:pPr>
                      <a:r>
                        <a:rPr lang="en-US" sz="2000" b="1" dirty="0">
                          <a:solidFill>
                            <a:srgbClr val="343A40"/>
                          </a:solidFill>
                          <a:effectLst/>
                          <a:latin typeface="+mj-lt"/>
                          <a:ea typeface="Times New Roman" panose="02020603050405020304" pitchFamily="18" charset="0"/>
                          <a:cs typeface="Aptos" panose="020B0004020202020204" pitchFamily="34" charset="0"/>
                        </a:rPr>
                        <a:t>Agile</a:t>
                      </a:r>
                      <a:endParaRPr lang="en-US" sz="1800" b="1" dirty="0">
                        <a:effectLst/>
                        <a:latin typeface="+mj-lt"/>
                        <a:ea typeface="Aptos" panose="020B0004020202020204" pitchFamily="34" charset="0"/>
                        <a:cs typeface="Aptos" panose="020B0004020202020204" pitchFamily="34" charset="0"/>
                      </a:endParaRPr>
                    </a:p>
                  </a:txBody>
                  <a:tcPr marL="63500" marR="63500" marT="63500" marB="63500">
                    <a:solidFill>
                      <a:srgbClr val="00B0F0"/>
                    </a:solidFill>
                  </a:tcPr>
                </a:tc>
                <a:tc>
                  <a:txBody>
                    <a:bodyPr/>
                    <a:lstStyle/>
                    <a:p>
                      <a:pPr algn="ctr">
                        <a:lnSpc>
                          <a:spcPct val="107000"/>
                        </a:lnSpc>
                        <a:spcAft>
                          <a:spcPts val="800"/>
                        </a:spcAft>
                      </a:pPr>
                      <a:r>
                        <a:rPr lang="en-US" sz="2000" b="1" dirty="0">
                          <a:solidFill>
                            <a:srgbClr val="343A40"/>
                          </a:solidFill>
                          <a:effectLst/>
                          <a:latin typeface="+mj-lt"/>
                          <a:ea typeface="Times New Roman" panose="02020603050405020304" pitchFamily="18" charset="0"/>
                          <a:cs typeface="Aptos" panose="020B0004020202020204" pitchFamily="34" charset="0"/>
                        </a:rPr>
                        <a:t>Waterfall</a:t>
                      </a:r>
                      <a:endParaRPr lang="en-US" sz="1800" b="1" dirty="0">
                        <a:effectLst/>
                        <a:latin typeface="+mj-lt"/>
                        <a:ea typeface="Aptos" panose="020B0004020202020204" pitchFamily="34" charset="0"/>
                        <a:cs typeface="Aptos" panose="020B0004020202020204" pitchFamily="34" charset="0"/>
                      </a:endParaRPr>
                    </a:p>
                  </a:txBody>
                  <a:tcPr marL="63500" marR="63500" marT="63500" marB="63500">
                    <a:solidFill>
                      <a:srgbClr val="00B0F0"/>
                    </a:solidFill>
                  </a:tcPr>
                </a:tc>
                <a:extLst>
                  <a:ext uri="{0D108BD9-81ED-4DB2-BD59-A6C34878D82A}">
                    <a16:rowId xmlns:a16="http://schemas.microsoft.com/office/drawing/2014/main" val="3804835772"/>
                  </a:ext>
                </a:extLst>
              </a:tr>
              <a:tr h="3244697">
                <a:tc>
                  <a:txBody>
                    <a:bodyPr/>
                    <a:lstStyle/>
                    <a:p>
                      <a:pPr algn="ctr">
                        <a:lnSpc>
                          <a:spcPct val="107000"/>
                        </a:lnSpc>
                        <a:spcAft>
                          <a:spcPts val="800"/>
                        </a:spcAft>
                      </a:pPr>
                      <a:r>
                        <a:rPr lang="en-US" sz="1800" i="1" err="1">
                          <a:solidFill>
                            <a:srgbClr val="343A40"/>
                          </a:solidFill>
                          <a:effectLst/>
                          <a:latin typeface="+mj-lt"/>
                          <a:ea typeface="Times New Roman" panose="02020603050405020304" pitchFamily="18" charset="0"/>
                          <a:cs typeface="Aptos" panose="020B0004020202020204" pitchFamily="34" charset="0"/>
                        </a:rPr>
                        <a:t>Tính</a:t>
                      </a:r>
                      <a:r>
                        <a:rPr lang="en-US" sz="1800" i="1">
                          <a:solidFill>
                            <a:srgbClr val="343A40"/>
                          </a:solidFill>
                          <a:effectLst/>
                          <a:latin typeface="+mj-lt"/>
                          <a:ea typeface="Times New Roman" panose="02020603050405020304" pitchFamily="18" charset="0"/>
                          <a:cs typeface="Aptos" panose="020B0004020202020204" pitchFamily="34" charset="0"/>
                        </a:rPr>
                        <a:t> </a:t>
                      </a:r>
                      <a:r>
                        <a:rPr lang="en-US" sz="1800" i="1" err="1">
                          <a:solidFill>
                            <a:srgbClr val="343A40"/>
                          </a:solidFill>
                          <a:effectLst/>
                          <a:latin typeface="+mj-lt"/>
                          <a:ea typeface="Times New Roman" panose="02020603050405020304" pitchFamily="18" charset="0"/>
                          <a:cs typeface="Aptos" panose="020B0004020202020204" pitchFamily="34" charset="0"/>
                        </a:rPr>
                        <a:t>linh</a:t>
                      </a:r>
                      <a:r>
                        <a:rPr lang="en-US" sz="1800" i="1">
                          <a:solidFill>
                            <a:srgbClr val="343A40"/>
                          </a:solidFill>
                          <a:effectLst/>
                          <a:latin typeface="+mj-lt"/>
                          <a:ea typeface="Times New Roman" panose="02020603050405020304" pitchFamily="18" charset="0"/>
                          <a:cs typeface="Aptos" panose="020B0004020202020204" pitchFamily="34" charset="0"/>
                        </a:rPr>
                        <a:t> </a:t>
                      </a:r>
                      <a:r>
                        <a:rPr lang="en-US" sz="1800" i="1" err="1">
                          <a:solidFill>
                            <a:srgbClr val="343A40"/>
                          </a:solidFill>
                          <a:effectLst/>
                          <a:latin typeface="+mj-lt"/>
                          <a:ea typeface="Times New Roman" panose="02020603050405020304" pitchFamily="18" charset="0"/>
                          <a:cs typeface="Aptos" panose="020B0004020202020204" pitchFamily="34" charset="0"/>
                        </a:rPr>
                        <a:t>hoạt</a:t>
                      </a:r>
                      <a:endParaRPr lang="en-US" sz="1800">
                        <a:effectLst/>
                        <a:latin typeface="+mj-lt"/>
                        <a:ea typeface="Aptos" panose="020B0004020202020204" pitchFamily="34" charset="0"/>
                        <a:cs typeface="Aptos" panose="020B0004020202020204" pitchFamily="34" charset="0"/>
                      </a:endParaRPr>
                    </a:p>
                  </a:txBody>
                  <a:tcPr marL="63500" marR="63500" marT="63500" marB="63500">
                    <a:solidFill>
                      <a:schemeClr val="bg1">
                        <a:lumMod val="90000"/>
                      </a:schemeClr>
                    </a:solidFill>
                  </a:tcPr>
                </a:tc>
                <a:tc>
                  <a:txBody>
                    <a:bodyPr/>
                    <a:lstStyle/>
                    <a:p>
                      <a:pPr>
                        <a:lnSpc>
                          <a:spcPct val="107000"/>
                        </a:lnSpc>
                        <a:spcAft>
                          <a:spcPts val="800"/>
                        </a:spcAft>
                      </a:pPr>
                      <a:r>
                        <a:rPr lang="en-US" sz="1800" dirty="0" err="1">
                          <a:solidFill>
                            <a:srgbClr val="343A40"/>
                          </a:solidFill>
                          <a:effectLst/>
                          <a:latin typeface="+mj-lt"/>
                          <a:ea typeface="Times New Roman" panose="02020603050405020304" pitchFamily="18" charset="0"/>
                          <a:cs typeface="Aptos" panose="020B0004020202020204" pitchFamily="34" charset="0"/>
                        </a:rPr>
                        <a:t>Mức</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độ</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linh</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hoạt</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cao</a:t>
                      </a:r>
                      <a:r>
                        <a:rPr lang="en-US" sz="1800" dirty="0">
                          <a:solidFill>
                            <a:srgbClr val="343A40"/>
                          </a:solidFill>
                          <a:effectLst/>
                          <a:latin typeface="+mj-lt"/>
                          <a:ea typeface="Times New Roman" panose="02020603050405020304" pitchFamily="18" charset="0"/>
                          <a:cs typeface="Aptos" panose="020B0004020202020204" pitchFamily="34" charset="0"/>
                        </a:rPr>
                        <a:t>.</a:t>
                      </a:r>
                      <a:endParaRPr lang="en-US" sz="1800" dirty="0">
                        <a:effectLst/>
                        <a:latin typeface="+mj-lt"/>
                        <a:ea typeface="Aptos" panose="020B0004020202020204" pitchFamily="34" charset="0"/>
                        <a:cs typeface="Aptos" panose="020B0004020202020204" pitchFamily="34" charset="0"/>
                      </a:endParaRPr>
                    </a:p>
                    <a:p>
                      <a:pPr>
                        <a:lnSpc>
                          <a:spcPct val="107000"/>
                        </a:lnSpc>
                        <a:spcAft>
                          <a:spcPts val="800"/>
                        </a:spcAft>
                      </a:pPr>
                      <a:r>
                        <a:rPr lang="en-US" sz="1800" dirty="0">
                          <a:solidFill>
                            <a:srgbClr val="343A40"/>
                          </a:solidFill>
                          <a:effectLst/>
                          <a:latin typeface="+mj-lt"/>
                          <a:ea typeface="Times New Roman" panose="02020603050405020304" pitchFamily="18" charset="0"/>
                          <a:cs typeface="Aptos" panose="020B0004020202020204" pitchFamily="34" charset="0"/>
                        </a:rPr>
                        <a:t> </a:t>
                      </a:r>
                      <a:endParaRPr lang="en-US" sz="1800" dirty="0">
                        <a:effectLst/>
                        <a:latin typeface="+mj-lt"/>
                        <a:ea typeface="Aptos" panose="020B0004020202020204" pitchFamily="34" charset="0"/>
                        <a:cs typeface="Aptos" panose="020B0004020202020204" pitchFamily="34" charset="0"/>
                      </a:endParaRPr>
                    </a:p>
                    <a:p>
                      <a:pPr>
                        <a:lnSpc>
                          <a:spcPct val="107000"/>
                        </a:lnSpc>
                        <a:spcAft>
                          <a:spcPts val="800"/>
                        </a:spcAft>
                      </a:pPr>
                      <a:r>
                        <a:rPr lang="en-US" sz="1800" dirty="0" err="1">
                          <a:solidFill>
                            <a:srgbClr val="343A40"/>
                          </a:solidFill>
                          <a:effectLst/>
                          <a:latin typeface="+mj-lt"/>
                          <a:ea typeface="Times New Roman" panose="02020603050405020304" pitchFamily="18" charset="0"/>
                          <a:cs typeface="Aptos" panose="020B0004020202020204" pitchFamily="34" charset="0"/>
                        </a:rPr>
                        <a:t>Việc</a:t>
                      </a:r>
                      <a:r>
                        <a:rPr lang="en-US" sz="1800" dirty="0">
                          <a:solidFill>
                            <a:srgbClr val="343A40"/>
                          </a:solidFill>
                          <a:effectLst/>
                          <a:latin typeface="+mj-lt"/>
                          <a:ea typeface="Times New Roman" panose="02020603050405020304" pitchFamily="18" charset="0"/>
                          <a:cs typeface="Aptos" panose="020B0004020202020204" pitchFamily="34" charset="0"/>
                        </a:rPr>
                        <a:t> chia </a:t>
                      </a:r>
                      <a:r>
                        <a:rPr lang="en-US" sz="1800" dirty="0" err="1">
                          <a:solidFill>
                            <a:srgbClr val="343A40"/>
                          </a:solidFill>
                          <a:effectLst/>
                          <a:latin typeface="+mj-lt"/>
                          <a:ea typeface="Times New Roman" panose="02020603050405020304" pitchFamily="18" charset="0"/>
                          <a:cs typeface="Aptos" panose="020B0004020202020204" pitchFamily="34" charset="0"/>
                        </a:rPr>
                        <a:t>dự</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án</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thành</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các</a:t>
                      </a:r>
                      <a:r>
                        <a:rPr lang="en-US" sz="1800" dirty="0">
                          <a:solidFill>
                            <a:srgbClr val="343A40"/>
                          </a:solidFill>
                          <a:effectLst/>
                          <a:latin typeface="+mj-lt"/>
                          <a:ea typeface="Times New Roman" panose="02020603050405020304" pitchFamily="18" charset="0"/>
                          <a:cs typeface="Aptos" panose="020B0004020202020204" pitchFamily="34" charset="0"/>
                        </a:rPr>
                        <a:t> sprint song </a:t>
                      </a:r>
                      <a:r>
                        <a:rPr lang="en-US" sz="1800" dirty="0" err="1">
                          <a:solidFill>
                            <a:srgbClr val="343A40"/>
                          </a:solidFill>
                          <a:effectLst/>
                          <a:latin typeface="+mj-lt"/>
                          <a:ea typeface="Times New Roman" panose="02020603050405020304" pitchFamily="18" charset="0"/>
                          <a:cs typeface="Aptos" panose="020B0004020202020204" pitchFamily="34" charset="0"/>
                        </a:rPr>
                        <a:t>song</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cho</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phép</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thay</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đổi</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hướng</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tiếp</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cận</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triển</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khai</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dự</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án</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mà</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không</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quá</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ảnh</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hưởng</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tới</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quá</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trình</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thực</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hiện</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chung</a:t>
                      </a:r>
                      <a:r>
                        <a:rPr lang="en-US" sz="1800" dirty="0">
                          <a:solidFill>
                            <a:srgbClr val="343A40"/>
                          </a:solidFill>
                          <a:effectLst/>
                          <a:latin typeface="+mj-lt"/>
                          <a:ea typeface="Times New Roman" panose="02020603050405020304" pitchFamily="18" charset="0"/>
                          <a:cs typeface="Aptos" panose="020B0004020202020204" pitchFamily="34" charset="0"/>
                        </a:rPr>
                        <a:t>.</a:t>
                      </a:r>
                      <a:endParaRPr lang="en-US" sz="1800" dirty="0">
                        <a:effectLst/>
                        <a:latin typeface="+mj-lt"/>
                        <a:ea typeface="Aptos" panose="020B0004020202020204" pitchFamily="34" charset="0"/>
                        <a:cs typeface="Aptos" panose="020B0004020202020204" pitchFamily="34" charset="0"/>
                      </a:endParaRPr>
                    </a:p>
                  </a:txBody>
                  <a:tcPr marL="63500" marR="63500" marT="63500" marB="63500">
                    <a:solidFill>
                      <a:schemeClr val="bg1">
                        <a:lumMod val="90000"/>
                      </a:schemeClr>
                    </a:solidFill>
                  </a:tcPr>
                </a:tc>
                <a:tc>
                  <a:txBody>
                    <a:bodyPr/>
                    <a:lstStyle/>
                    <a:p>
                      <a:pPr>
                        <a:lnSpc>
                          <a:spcPct val="107000"/>
                        </a:lnSpc>
                        <a:spcAft>
                          <a:spcPts val="800"/>
                        </a:spcAft>
                      </a:pPr>
                      <a:r>
                        <a:rPr lang="en-US" sz="1800" dirty="0" err="1">
                          <a:solidFill>
                            <a:srgbClr val="343A40"/>
                          </a:solidFill>
                          <a:effectLst/>
                          <a:latin typeface="+mj-lt"/>
                          <a:ea typeface="Times New Roman" panose="02020603050405020304" pitchFamily="18" charset="0"/>
                          <a:cs typeface="Aptos" panose="020B0004020202020204" pitchFamily="34" charset="0"/>
                        </a:rPr>
                        <a:t>Mức</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độ</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linh</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hoạt</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thấp</a:t>
                      </a:r>
                      <a:r>
                        <a:rPr lang="en-US" sz="1800" dirty="0">
                          <a:solidFill>
                            <a:srgbClr val="343A40"/>
                          </a:solidFill>
                          <a:effectLst/>
                          <a:latin typeface="+mj-lt"/>
                          <a:ea typeface="Times New Roman" panose="02020603050405020304" pitchFamily="18" charset="0"/>
                          <a:cs typeface="Aptos" panose="020B0004020202020204" pitchFamily="34" charset="0"/>
                        </a:rPr>
                        <a:t>.</a:t>
                      </a:r>
                      <a:endParaRPr lang="en-US" sz="1800" dirty="0">
                        <a:effectLst/>
                        <a:latin typeface="+mj-lt"/>
                        <a:ea typeface="Aptos" panose="020B0004020202020204" pitchFamily="34" charset="0"/>
                        <a:cs typeface="Aptos" panose="020B0004020202020204" pitchFamily="34" charset="0"/>
                      </a:endParaRPr>
                    </a:p>
                    <a:p>
                      <a:pPr>
                        <a:lnSpc>
                          <a:spcPct val="107000"/>
                        </a:lnSpc>
                        <a:spcAft>
                          <a:spcPts val="800"/>
                        </a:spcAft>
                      </a:pPr>
                      <a:r>
                        <a:rPr lang="en-US" sz="1800" dirty="0">
                          <a:solidFill>
                            <a:srgbClr val="343A40"/>
                          </a:solidFill>
                          <a:effectLst/>
                          <a:latin typeface="+mj-lt"/>
                          <a:ea typeface="Times New Roman" panose="02020603050405020304" pitchFamily="18" charset="0"/>
                          <a:cs typeface="Aptos" panose="020B0004020202020204" pitchFamily="34" charset="0"/>
                        </a:rPr>
                        <a:t> </a:t>
                      </a:r>
                      <a:endParaRPr lang="en-US" sz="1800" dirty="0">
                        <a:effectLst/>
                        <a:latin typeface="+mj-lt"/>
                        <a:ea typeface="Aptos" panose="020B0004020202020204" pitchFamily="34" charset="0"/>
                        <a:cs typeface="Aptos" panose="020B0004020202020204" pitchFamily="34" charset="0"/>
                      </a:endParaRPr>
                    </a:p>
                    <a:p>
                      <a:pPr>
                        <a:lnSpc>
                          <a:spcPct val="107000"/>
                        </a:lnSpc>
                        <a:spcAft>
                          <a:spcPts val="800"/>
                        </a:spcAft>
                      </a:pPr>
                      <a:r>
                        <a:rPr lang="en-US" sz="1800" dirty="0" err="1">
                          <a:solidFill>
                            <a:srgbClr val="343A40"/>
                          </a:solidFill>
                          <a:effectLst/>
                          <a:latin typeface="+mj-lt"/>
                          <a:ea typeface="Times New Roman" panose="02020603050405020304" pitchFamily="18" charset="0"/>
                          <a:cs typeface="Aptos" panose="020B0004020202020204" pitchFamily="34" charset="0"/>
                        </a:rPr>
                        <a:t>Nhóm</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thực</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hiện</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sẽ</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phải</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hoàn</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thành</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giai</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đoạn</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trước</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rồi</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mới</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chuyển</a:t>
                      </a:r>
                      <a:r>
                        <a:rPr lang="en-US" sz="1800" dirty="0">
                          <a:solidFill>
                            <a:srgbClr val="343A40"/>
                          </a:solidFill>
                          <a:effectLst/>
                          <a:latin typeface="+mj-lt"/>
                          <a:ea typeface="Times New Roman" panose="02020603050405020304" pitchFamily="18" charset="0"/>
                          <a:cs typeface="Aptos" panose="020B0004020202020204" pitchFamily="34" charset="0"/>
                        </a:rPr>
                        <a:t> sang </a:t>
                      </a:r>
                      <a:r>
                        <a:rPr lang="en-US" sz="1800" dirty="0" err="1">
                          <a:solidFill>
                            <a:srgbClr val="343A40"/>
                          </a:solidFill>
                          <a:effectLst/>
                          <a:latin typeface="+mj-lt"/>
                          <a:ea typeface="Times New Roman" panose="02020603050405020304" pitchFamily="18" charset="0"/>
                          <a:cs typeface="Aptos" panose="020B0004020202020204" pitchFamily="34" charset="0"/>
                        </a:rPr>
                        <a:t>giai</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đoạn</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tiếp</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theo</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dựa</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trên</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mốc</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thời</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gian</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đã</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xác</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định</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từ</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đầu</a:t>
                      </a:r>
                      <a:r>
                        <a:rPr lang="en-US" sz="1800" dirty="0">
                          <a:solidFill>
                            <a:srgbClr val="343A40"/>
                          </a:solidFill>
                          <a:effectLst/>
                          <a:latin typeface="+mj-lt"/>
                          <a:ea typeface="Times New Roman" panose="02020603050405020304" pitchFamily="18" charset="0"/>
                          <a:cs typeface="Aptos" panose="020B0004020202020204" pitchFamily="34" charset="0"/>
                        </a:rPr>
                        <a:t>.</a:t>
                      </a:r>
                      <a:endParaRPr lang="en-US" sz="1800" dirty="0">
                        <a:effectLst/>
                        <a:latin typeface="+mj-lt"/>
                        <a:ea typeface="Aptos" panose="020B0004020202020204" pitchFamily="34" charset="0"/>
                        <a:cs typeface="Aptos" panose="020B0004020202020204" pitchFamily="34" charset="0"/>
                      </a:endParaRPr>
                    </a:p>
                  </a:txBody>
                  <a:tcPr marL="63500" marR="63500" marT="63500" marB="63500">
                    <a:solidFill>
                      <a:schemeClr val="bg1">
                        <a:lumMod val="90000"/>
                      </a:schemeClr>
                    </a:solidFill>
                  </a:tcPr>
                </a:tc>
                <a:extLst>
                  <a:ext uri="{0D108BD9-81ED-4DB2-BD59-A6C34878D82A}">
                    <a16:rowId xmlns:a16="http://schemas.microsoft.com/office/drawing/2014/main" val="2362958667"/>
                  </a:ext>
                </a:extLst>
              </a:tr>
            </a:tbl>
          </a:graphicData>
        </a:graphic>
      </p:graphicFrame>
    </p:spTree>
    <p:extLst>
      <p:ext uri="{BB962C8B-B14F-4D97-AF65-F5344CB8AC3E}">
        <p14:creationId xmlns:p14="http://schemas.microsoft.com/office/powerpoint/2010/main" val="1000236607"/>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2" name="TextBox 1">
            <a:extLst>
              <a:ext uri="{FF2B5EF4-FFF2-40B4-BE49-F238E27FC236}">
                <a16:creationId xmlns:a16="http://schemas.microsoft.com/office/drawing/2014/main" id="{9ABD9FF8-82E2-EEDC-0DED-BC4FE18B15D6}"/>
              </a:ext>
            </a:extLst>
          </p:cNvPr>
          <p:cNvSpPr txBox="1"/>
          <p:nvPr/>
        </p:nvSpPr>
        <p:spPr>
          <a:xfrm>
            <a:off x="800100" y="171450"/>
            <a:ext cx="8017328" cy="1015663"/>
          </a:xfrm>
          <a:prstGeom prst="rect">
            <a:avLst/>
          </a:prstGeom>
          <a:noFill/>
        </p:spPr>
        <p:txBody>
          <a:bodyPr wrap="square" rtlCol="0">
            <a:spAutoFit/>
          </a:bodyPr>
          <a:lstStyle/>
          <a:p>
            <a:pPr algn="ctr"/>
            <a:r>
              <a:rPr lang="en-US" sz="2000" b="1">
                <a:effectLst/>
                <a:latin typeface="+mj-lt"/>
                <a:ea typeface="Times New Roman" panose="02020603050405020304" pitchFamily="18" charset="0"/>
                <a:cs typeface="Aptos" panose="020B0004020202020204" pitchFamily="34" charset="0"/>
              </a:rPr>
              <a:t>So </a:t>
            </a:r>
            <a:r>
              <a:rPr lang="en-US" sz="2000" b="1" err="1">
                <a:effectLst/>
                <a:latin typeface="+mj-lt"/>
                <a:ea typeface="Times New Roman" panose="02020603050405020304" pitchFamily="18" charset="0"/>
                <a:cs typeface="Aptos" panose="020B0004020202020204" pitchFamily="34" charset="0"/>
              </a:rPr>
              <a:t>sánh</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phương</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pháp</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quản</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lý</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dự</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án</a:t>
            </a:r>
            <a:r>
              <a:rPr lang="en-US" sz="2000" b="1">
                <a:effectLst/>
                <a:latin typeface="+mj-lt"/>
                <a:ea typeface="Times New Roman" panose="02020603050405020304" pitchFamily="18" charset="0"/>
                <a:cs typeface="Aptos" panose="020B0004020202020204" pitchFamily="34" charset="0"/>
              </a:rPr>
              <a:t> Agile </a:t>
            </a:r>
            <a:r>
              <a:rPr lang="en-US" sz="2000" b="1" err="1">
                <a:effectLst/>
                <a:latin typeface="+mj-lt"/>
                <a:ea typeface="Times New Roman" panose="02020603050405020304" pitchFamily="18" charset="0"/>
                <a:cs typeface="Aptos" panose="020B0004020202020204" pitchFamily="34" charset="0"/>
              </a:rPr>
              <a:t>với</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phương</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pháp</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quản</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lý</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dự</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án</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truyền</a:t>
            </a:r>
            <a:r>
              <a:rPr lang="en-US" sz="2000" b="1">
                <a:effectLst/>
                <a:latin typeface="+mj-lt"/>
                <a:ea typeface="Times New Roman" panose="02020603050405020304" pitchFamily="18" charset="0"/>
                <a:cs typeface="Aptos" panose="020B0004020202020204" pitchFamily="34" charset="0"/>
              </a:rPr>
              <a:t> </a:t>
            </a:r>
            <a:r>
              <a:rPr lang="en-US" sz="2000" b="1" err="1">
                <a:effectLst/>
                <a:latin typeface="+mj-lt"/>
                <a:ea typeface="Times New Roman" panose="02020603050405020304" pitchFamily="18" charset="0"/>
                <a:cs typeface="Aptos" panose="020B0004020202020204" pitchFamily="34" charset="0"/>
              </a:rPr>
              <a:t>thống</a:t>
            </a:r>
            <a:r>
              <a:rPr lang="en-US" sz="2000" b="1">
                <a:effectLst/>
                <a:latin typeface="+mj-lt"/>
                <a:ea typeface="Times New Roman" panose="02020603050405020304" pitchFamily="18" charset="0"/>
                <a:cs typeface="Aptos" panose="020B0004020202020204" pitchFamily="34" charset="0"/>
              </a:rPr>
              <a:t> (Waterfall) </a:t>
            </a:r>
            <a:endParaRPr lang="en-US" sz="2000" b="1">
              <a:effectLst/>
              <a:latin typeface="+mj-lt"/>
              <a:ea typeface="Aptos" panose="020B0004020202020204" pitchFamily="34" charset="0"/>
              <a:cs typeface="Aptos" panose="020B0004020202020204" pitchFamily="34" charset="0"/>
            </a:endParaRPr>
          </a:p>
          <a:p>
            <a:endParaRPr lang="en-US" sz="2000" b="1">
              <a:latin typeface="+mj-lt"/>
            </a:endParaRPr>
          </a:p>
        </p:txBody>
      </p:sp>
      <p:graphicFrame>
        <p:nvGraphicFramePr>
          <p:cNvPr id="3" name="Table 2">
            <a:extLst>
              <a:ext uri="{FF2B5EF4-FFF2-40B4-BE49-F238E27FC236}">
                <a16:creationId xmlns:a16="http://schemas.microsoft.com/office/drawing/2014/main" id="{0BCBF767-857D-0228-11DC-84F4B597263A}"/>
              </a:ext>
            </a:extLst>
          </p:cNvPr>
          <p:cNvGraphicFramePr>
            <a:graphicFrameLocks noGrp="1"/>
          </p:cNvGraphicFramePr>
          <p:nvPr>
            <p:extLst>
              <p:ext uri="{D42A27DB-BD31-4B8C-83A1-F6EECF244321}">
                <p14:modId xmlns:p14="http://schemas.microsoft.com/office/powerpoint/2010/main" val="3037714500"/>
              </p:ext>
            </p:extLst>
          </p:nvPr>
        </p:nvGraphicFramePr>
        <p:xfrm>
          <a:off x="1445078" y="1423877"/>
          <a:ext cx="6483580" cy="3437489"/>
        </p:xfrm>
        <a:graphic>
          <a:graphicData uri="http://schemas.openxmlformats.org/drawingml/2006/table">
            <a:tbl>
              <a:tblPr firstRow="1" bandRow="1">
                <a:tableStyleId>{9CD4076F-96DD-4DE7-82BB-9618CF2FBEE7}</a:tableStyleId>
              </a:tblPr>
              <a:tblGrid>
                <a:gridCol w="1868150">
                  <a:extLst>
                    <a:ext uri="{9D8B030D-6E8A-4147-A177-3AD203B41FA5}">
                      <a16:colId xmlns:a16="http://schemas.microsoft.com/office/drawing/2014/main" val="1419357848"/>
                    </a:ext>
                  </a:extLst>
                </a:gridCol>
                <a:gridCol w="2307715">
                  <a:extLst>
                    <a:ext uri="{9D8B030D-6E8A-4147-A177-3AD203B41FA5}">
                      <a16:colId xmlns:a16="http://schemas.microsoft.com/office/drawing/2014/main" val="363485994"/>
                    </a:ext>
                  </a:extLst>
                </a:gridCol>
                <a:gridCol w="2307715">
                  <a:extLst>
                    <a:ext uri="{9D8B030D-6E8A-4147-A177-3AD203B41FA5}">
                      <a16:colId xmlns:a16="http://schemas.microsoft.com/office/drawing/2014/main" val="1772598545"/>
                    </a:ext>
                  </a:extLst>
                </a:gridCol>
              </a:tblGrid>
              <a:tr h="430229">
                <a:tc>
                  <a:txBody>
                    <a:bodyPr/>
                    <a:lstStyle/>
                    <a:p>
                      <a:pPr algn="ctr">
                        <a:lnSpc>
                          <a:spcPct val="107000"/>
                        </a:lnSpc>
                        <a:spcAft>
                          <a:spcPts val="800"/>
                        </a:spcAft>
                      </a:pPr>
                      <a:r>
                        <a:rPr lang="en-US" sz="2000" b="0">
                          <a:solidFill>
                            <a:srgbClr val="343A40"/>
                          </a:solidFill>
                          <a:effectLst/>
                          <a:latin typeface="+mj-lt"/>
                          <a:ea typeface="Times New Roman" panose="02020603050405020304" pitchFamily="18" charset="0"/>
                          <a:cs typeface="Aptos" panose="020B0004020202020204" pitchFamily="34" charset="0"/>
                        </a:rPr>
                        <a:t> </a:t>
                      </a:r>
                      <a:endParaRPr lang="en-US" sz="1800" b="0">
                        <a:effectLst/>
                        <a:latin typeface="+mj-lt"/>
                        <a:ea typeface="Aptos" panose="020B0004020202020204" pitchFamily="34" charset="0"/>
                        <a:cs typeface="Aptos" panose="020B0004020202020204" pitchFamily="34" charset="0"/>
                      </a:endParaRPr>
                    </a:p>
                  </a:txBody>
                  <a:tcPr marL="63500" marR="63500" marT="63500" marB="63500">
                    <a:solidFill>
                      <a:srgbClr val="00B0F0"/>
                    </a:solidFill>
                  </a:tcPr>
                </a:tc>
                <a:tc>
                  <a:txBody>
                    <a:bodyPr/>
                    <a:lstStyle/>
                    <a:p>
                      <a:pPr algn="ctr">
                        <a:lnSpc>
                          <a:spcPct val="107000"/>
                        </a:lnSpc>
                        <a:spcAft>
                          <a:spcPts val="800"/>
                        </a:spcAft>
                      </a:pPr>
                      <a:r>
                        <a:rPr lang="en-US" sz="2000" b="1" dirty="0">
                          <a:solidFill>
                            <a:srgbClr val="343A40"/>
                          </a:solidFill>
                          <a:effectLst/>
                          <a:latin typeface="+mj-lt"/>
                          <a:ea typeface="Times New Roman" panose="02020603050405020304" pitchFamily="18" charset="0"/>
                          <a:cs typeface="Aptos" panose="020B0004020202020204" pitchFamily="34" charset="0"/>
                        </a:rPr>
                        <a:t>Agile</a:t>
                      </a:r>
                      <a:endParaRPr lang="en-US" sz="1800" b="1" dirty="0">
                        <a:effectLst/>
                        <a:latin typeface="+mj-lt"/>
                        <a:ea typeface="Aptos" panose="020B0004020202020204" pitchFamily="34" charset="0"/>
                        <a:cs typeface="Aptos" panose="020B0004020202020204" pitchFamily="34" charset="0"/>
                      </a:endParaRPr>
                    </a:p>
                  </a:txBody>
                  <a:tcPr marL="63500" marR="63500" marT="63500" marB="63500">
                    <a:solidFill>
                      <a:srgbClr val="00B0F0"/>
                    </a:solidFill>
                  </a:tcPr>
                </a:tc>
                <a:tc>
                  <a:txBody>
                    <a:bodyPr/>
                    <a:lstStyle/>
                    <a:p>
                      <a:pPr algn="ctr">
                        <a:lnSpc>
                          <a:spcPct val="107000"/>
                        </a:lnSpc>
                        <a:spcAft>
                          <a:spcPts val="800"/>
                        </a:spcAft>
                      </a:pPr>
                      <a:r>
                        <a:rPr lang="en-US" sz="2000" b="1" dirty="0">
                          <a:solidFill>
                            <a:srgbClr val="343A40"/>
                          </a:solidFill>
                          <a:effectLst/>
                          <a:latin typeface="+mj-lt"/>
                          <a:ea typeface="Times New Roman" panose="02020603050405020304" pitchFamily="18" charset="0"/>
                          <a:cs typeface="Aptos" panose="020B0004020202020204" pitchFamily="34" charset="0"/>
                        </a:rPr>
                        <a:t>Waterfall</a:t>
                      </a:r>
                      <a:endParaRPr lang="en-US" sz="1800" b="1" dirty="0">
                        <a:effectLst/>
                        <a:latin typeface="+mj-lt"/>
                        <a:ea typeface="Aptos" panose="020B0004020202020204" pitchFamily="34" charset="0"/>
                        <a:cs typeface="Aptos" panose="020B0004020202020204" pitchFamily="34" charset="0"/>
                      </a:endParaRPr>
                    </a:p>
                  </a:txBody>
                  <a:tcPr marL="63500" marR="63500" marT="63500" marB="63500">
                    <a:solidFill>
                      <a:srgbClr val="00B0F0"/>
                    </a:solidFill>
                  </a:tcPr>
                </a:tc>
                <a:extLst>
                  <a:ext uri="{0D108BD9-81ED-4DB2-BD59-A6C34878D82A}">
                    <a16:rowId xmlns:a16="http://schemas.microsoft.com/office/drawing/2014/main" val="3804835772"/>
                  </a:ext>
                </a:extLst>
              </a:tr>
              <a:tr h="3007260">
                <a:tc>
                  <a:txBody>
                    <a:bodyPr/>
                    <a:lstStyle/>
                    <a:p>
                      <a:pPr algn="ctr">
                        <a:lnSpc>
                          <a:spcPct val="107000"/>
                        </a:lnSpc>
                        <a:spcAft>
                          <a:spcPts val="800"/>
                        </a:spcAft>
                      </a:pPr>
                      <a:r>
                        <a:rPr lang="en-US" sz="1800" i="1">
                          <a:solidFill>
                            <a:srgbClr val="343A40"/>
                          </a:solidFill>
                          <a:effectLst/>
                          <a:latin typeface="+mj-lt"/>
                          <a:ea typeface="Times New Roman" panose="02020603050405020304" pitchFamily="18" charset="0"/>
                          <a:cs typeface="Aptos" panose="020B0004020202020204" pitchFamily="34" charset="0"/>
                        </a:rPr>
                        <a:t>Chi </a:t>
                      </a:r>
                      <a:r>
                        <a:rPr lang="en-US" sz="1800" i="1" err="1">
                          <a:solidFill>
                            <a:srgbClr val="343A40"/>
                          </a:solidFill>
                          <a:effectLst/>
                          <a:latin typeface="+mj-lt"/>
                          <a:ea typeface="Times New Roman" panose="02020603050405020304" pitchFamily="18" charset="0"/>
                          <a:cs typeface="Aptos" panose="020B0004020202020204" pitchFamily="34" charset="0"/>
                        </a:rPr>
                        <a:t>phí</a:t>
                      </a:r>
                      <a:endParaRPr lang="en-US" sz="1800">
                        <a:effectLst/>
                        <a:latin typeface="+mj-lt"/>
                        <a:ea typeface="Aptos" panose="020B0004020202020204" pitchFamily="34" charset="0"/>
                        <a:cs typeface="Aptos" panose="020B0004020202020204" pitchFamily="34" charset="0"/>
                      </a:endParaRPr>
                    </a:p>
                  </a:txBody>
                  <a:tcPr marL="63500" marR="63500" marT="63500" marB="63500">
                    <a:solidFill>
                      <a:schemeClr val="bg1">
                        <a:lumMod val="90000"/>
                      </a:schemeClr>
                    </a:solidFill>
                  </a:tcPr>
                </a:tc>
                <a:tc>
                  <a:txBody>
                    <a:bodyPr/>
                    <a:lstStyle/>
                    <a:p>
                      <a:pPr algn="l">
                        <a:lnSpc>
                          <a:spcPct val="107000"/>
                        </a:lnSpc>
                        <a:spcAft>
                          <a:spcPts val="800"/>
                        </a:spcAft>
                      </a:pPr>
                      <a:r>
                        <a:rPr lang="en-US" sz="1800" dirty="0">
                          <a:solidFill>
                            <a:srgbClr val="343A40"/>
                          </a:solidFill>
                          <a:effectLst/>
                          <a:latin typeface="+mj-lt"/>
                          <a:ea typeface="Times New Roman" panose="02020603050405020304" pitchFamily="18" charset="0"/>
                          <a:cs typeface="Aptos" panose="020B0004020202020204" pitchFamily="34" charset="0"/>
                        </a:rPr>
                        <a:t>Chi </a:t>
                      </a:r>
                      <a:r>
                        <a:rPr lang="en-US" sz="1800" dirty="0" err="1">
                          <a:solidFill>
                            <a:srgbClr val="343A40"/>
                          </a:solidFill>
                          <a:effectLst/>
                          <a:latin typeface="+mj-lt"/>
                          <a:ea typeface="Times New Roman" panose="02020603050405020304" pitchFamily="18" charset="0"/>
                          <a:cs typeface="Aptos" panose="020B0004020202020204" pitchFamily="34" charset="0"/>
                        </a:rPr>
                        <a:t>phí</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linh</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hoạt</a:t>
                      </a:r>
                      <a:r>
                        <a:rPr lang="en-US" sz="1800" dirty="0">
                          <a:solidFill>
                            <a:srgbClr val="343A40"/>
                          </a:solidFill>
                          <a:effectLst/>
                          <a:latin typeface="+mj-lt"/>
                          <a:ea typeface="Times New Roman" panose="02020603050405020304" pitchFamily="18" charset="0"/>
                          <a:cs typeface="Aptos" panose="020B0004020202020204" pitchFamily="34" charset="0"/>
                        </a:rPr>
                        <a:t>.</a:t>
                      </a:r>
                      <a:endParaRPr lang="en-US" sz="1800" dirty="0">
                        <a:effectLst/>
                        <a:latin typeface="+mj-lt"/>
                        <a:ea typeface="Aptos" panose="020B0004020202020204" pitchFamily="34" charset="0"/>
                        <a:cs typeface="Aptos" panose="020B0004020202020204" pitchFamily="34" charset="0"/>
                      </a:endParaRPr>
                    </a:p>
                    <a:p>
                      <a:pPr algn="l">
                        <a:lnSpc>
                          <a:spcPct val="107000"/>
                        </a:lnSpc>
                        <a:spcAft>
                          <a:spcPts val="800"/>
                        </a:spcAft>
                      </a:pPr>
                      <a:r>
                        <a:rPr lang="en-US" sz="1800" dirty="0">
                          <a:solidFill>
                            <a:srgbClr val="343A40"/>
                          </a:solidFill>
                          <a:effectLst/>
                          <a:latin typeface="+mj-lt"/>
                          <a:ea typeface="Times New Roman" panose="02020603050405020304" pitchFamily="18" charset="0"/>
                          <a:cs typeface="Aptos" panose="020B0004020202020204" pitchFamily="34" charset="0"/>
                        </a:rPr>
                        <a:t> </a:t>
                      </a:r>
                      <a:endParaRPr lang="en-US" sz="1800" dirty="0">
                        <a:effectLst/>
                        <a:latin typeface="+mj-lt"/>
                        <a:ea typeface="Aptos" panose="020B0004020202020204" pitchFamily="34" charset="0"/>
                        <a:cs typeface="Aptos" panose="020B0004020202020204" pitchFamily="34" charset="0"/>
                      </a:endParaRPr>
                    </a:p>
                    <a:p>
                      <a:pPr algn="l">
                        <a:lnSpc>
                          <a:spcPct val="107000"/>
                        </a:lnSpc>
                        <a:spcAft>
                          <a:spcPts val="800"/>
                        </a:spcAft>
                      </a:pPr>
                      <a:r>
                        <a:rPr lang="en-US" sz="1800" dirty="0" err="1">
                          <a:solidFill>
                            <a:srgbClr val="343A40"/>
                          </a:solidFill>
                          <a:effectLst/>
                          <a:latin typeface="+mj-lt"/>
                          <a:ea typeface="Times New Roman" panose="02020603050405020304" pitchFamily="18" charset="0"/>
                          <a:cs typeface="Aptos" panose="020B0004020202020204" pitchFamily="34" charset="0"/>
                        </a:rPr>
                        <a:t>Phụ</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thuộc</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vào</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mức</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độ</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thay</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đổi</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của</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dự</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án</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trong</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quá</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trình</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thực</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hiện</a:t>
                      </a:r>
                      <a:r>
                        <a:rPr lang="en-US" sz="1800" dirty="0">
                          <a:solidFill>
                            <a:srgbClr val="343A40"/>
                          </a:solidFill>
                          <a:effectLst/>
                          <a:latin typeface="+mj-lt"/>
                          <a:ea typeface="Times New Roman" panose="02020603050405020304" pitchFamily="18" charset="0"/>
                          <a:cs typeface="Aptos" panose="020B0004020202020204" pitchFamily="34" charset="0"/>
                        </a:rPr>
                        <a:t>.</a:t>
                      </a:r>
                      <a:endParaRPr lang="en-US" sz="1800" dirty="0">
                        <a:effectLst/>
                        <a:latin typeface="+mj-lt"/>
                        <a:ea typeface="Aptos" panose="020B0004020202020204" pitchFamily="34" charset="0"/>
                        <a:cs typeface="Aptos" panose="020B0004020202020204" pitchFamily="34" charset="0"/>
                      </a:endParaRPr>
                    </a:p>
                  </a:txBody>
                  <a:tcPr marL="63500" marR="63500" marT="63500" marB="63500">
                    <a:solidFill>
                      <a:schemeClr val="bg1">
                        <a:lumMod val="90000"/>
                      </a:schemeClr>
                    </a:solidFill>
                  </a:tcPr>
                </a:tc>
                <a:tc>
                  <a:txBody>
                    <a:bodyPr/>
                    <a:lstStyle/>
                    <a:p>
                      <a:pPr algn="l">
                        <a:lnSpc>
                          <a:spcPct val="107000"/>
                        </a:lnSpc>
                        <a:spcAft>
                          <a:spcPts val="800"/>
                        </a:spcAft>
                      </a:pPr>
                      <a:r>
                        <a:rPr lang="en-US" sz="1800" dirty="0">
                          <a:solidFill>
                            <a:srgbClr val="343A40"/>
                          </a:solidFill>
                          <a:effectLst/>
                          <a:latin typeface="+mj-lt"/>
                          <a:ea typeface="Times New Roman" panose="02020603050405020304" pitchFamily="18" charset="0"/>
                          <a:cs typeface="Aptos" panose="020B0004020202020204" pitchFamily="34" charset="0"/>
                        </a:rPr>
                        <a:t>Chi </a:t>
                      </a:r>
                      <a:r>
                        <a:rPr lang="en-US" sz="1800" dirty="0" err="1">
                          <a:solidFill>
                            <a:srgbClr val="343A40"/>
                          </a:solidFill>
                          <a:effectLst/>
                          <a:latin typeface="+mj-lt"/>
                          <a:ea typeface="Times New Roman" panose="02020603050405020304" pitchFamily="18" charset="0"/>
                          <a:cs typeface="Aptos" panose="020B0004020202020204" pitchFamily="34" charset="0"/>
                        </a:rPr>
                        <a:t>phí</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cố</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định</a:t>
                      </a:r>
                      <a:r>
                        <a:rPr lang="en-US" sz="1800" dirty="0">
                          <a:solidFill>
                            <a:srgbClr val="343A40"/>
                          </a:solidFill>
                          <a:effectLst/>
                          <a:latin typeface="+mj-lt"/>
                          <a:ea typeface="Times New Roman" panose="02020603050405020304" pitchFamily="18" charset="0"/>
                          <a:cs typeface="Aptos" panose="020B0004020202020204" pitchFamily="34" charset="0"/>
                        </a:rPr>
                        <a:t>.</a:t>
                      </a:r>
                      <a:endParaRPr lang="en-US" sz="1800" dirty="0">
                        <a:effectLst/>
                        <a:latin typeface="+mj-lt"/>
                        <a:ea typeface="Aptos" panose="020B0004020202020204" pitchFamily="34" charset="0"/>
                        <a:cs typeface="Aptos" panose="020B0004020202020204" pitchFamily="34" charset="0"/>
                      </a:endParaRPr>
                    </a:p>
                    <a:p>
                      <a:pPr algn="l">
                        <a:lnSpc>
                          <a:spcPct val="107000"/>
                        </a:lnSpc>
                        <a:spcAft>
                          <a:spcPts val="800"/>
                        </a:spcAft>
                      </a:pPr>
                      <a:r>
                        <a:rPr lang="en-US" sz="1800" dirty="0">
                          <a:solidFill>
                            <a:srgbClr val="343A40"/>
                          </a:solidFill>
                          <a:effectLst/>
                          <a:latin typeface="+mj-lt"/>
                          <a:ea typeface="Times New Roman" panose="02020603050405020304" pitchFamily="18" charset="0"/>
                          <a:cs typeface="Aptos" panose="020B0004020202020204" pitchFamily="34" charset="0"/>
                        </a:rPr>
                        <a:t> </a:t>
                      </a:r>
                      <a:endParaRPr lang="en-US" sz="1800" dirty="0">
                        <a:effectLst/>
                        <a:latin typeface="+mj-lt"/>
                        <a:ea typeface="Aptos" panose="020B0004020202020204" pitchFamily="34" charset="0"/>
                        <a:cs typeface="Aptos" panose="020B0004020202020204" pitchFamily="34" charset="0"/>
                      </a:endParaRPr>
                    </a:p>
                    <a:p>
                      <a:pPr algn="l">
                        <a:lnSpc>
                          <a:spcPct val="107000"/>
                        </a:lnSpc>
                        <a:spcAft>
                          <a:spcPts val="800"/>
                        </a:spcAft>
                      </a:pPr>
                      <a:r>
                        <a:rPr lang="en-US" sz="1800" dirty="0" err="1">
                          <a:solidFill>
                            <a:srgbClr val="343A40"/>
                          </a:solidFill>
                          <a:effectLst/>
                          <a:latin typeface="+mj-lt"/>
                          <a:ea typeface="Times New Roman" panose="02020603050405020304" pitchFamily="18" charset="0"/>
                          <a:cs typeface="Aptos" panose="020B0004020202020204" pitchFamily="34" charset="0"/>
                        </a:rPr>
                        <a:t>Vì</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các</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dự</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án</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theo</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mô</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hình</a:t>
                      </a:r>
                      <a:r>
                        <a:rPr lang="en-US" sz="1800" dirty="0">
                          <a:solidFill>
                            <a:srgbClr val="343A40"/>
                          </a:solidFill>
                          <a:effectLst/>
                          <a:latin typeface="+mj-lt"/>
                          <a:ea typeface="Times New Roman" panose="02020603050405020304" pitchFamily="18" charset="0"/>
                          <a:cs typeface="Aptos" panose="020B0004020202020204" pitchFamily="34" charset="0"/>
                        </a:rPr>
                        <a:t> Waterfall </a:t>
                      </a:r>
                      <a:r>
                        <a:rPr lang="en-US" sz="1800" dirty="0" err="1">
                          <a:solidFill>
                            <a:srgbClr val="343A40"/>
                          </a:solidFill>
                          <a:effectLst/>
                          <a:latin typeface="+mj-lt"/>
                          <a:ea typeface="Times New Roman" panose="02020603050405020304" pitchFamily="18" charset="0"/>
                          <a:cs typeface="Aptos" panose="020B0004020202020204" pitchFamily="34" charset="0"/>
                        </a:rPr>
                        <a:t>thường</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được</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lên</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kế</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hoạch</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ngay</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từ</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đầu</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và</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ít</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có</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thay</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đổi</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trong</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quá</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trình</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thực</a:t>
                      </a:r>
                      <a:r>
                        <a:rPr lang="en-US" sz="1800" dirty="0">
                          <a:solidFill>
                            <a:srgbClr val="343A40"/>
                          </a:solidFill>
                          <a:effectLst/>
                          <a:latin typeface="+mj-lt"/>
                          <a:ea typeface="Times New Roman" panose="02020603050405020304" pitchFamily="18" charset="0"/>
                          <a:cs typeface="Aptos" panose="020B0004020202020204" pitchFamily="34" charset="0"/>
                        </a:rPr>
                        <a:t> </a:t>
                      </a:r>
                      <a:r>
                        <a:rPr lang="en-US" sz="1800" dirty="0" err="1">
                          <a:solidFill>
                            <a:srgbClr val="343A40"/>
                          </a:solidFill>
                          <a:effectLst/>
                          <a:latin typeface="+mj-lt"/>
                          <a:ea typeface="Times New Roman" panose="02020603050405020304" pitchFamily="18" charset="0"/>
                          <a:cs typeface="Aptos" panose="020B0004020202020204" pitchFamily="34" charset="0"/>
                        </a:rPr>
                        <a:t>hiện</a:t>
                      </a:r>
                      <a:r>
                        <a:rPr lang="en-US" sz="1800" dirty="0">
                          <a:solidFill>
                            <a:srgbClr val="343A40"/>
                          </a:solidFill>
                          <a:effectLst/>
                          <a:latin typeface="+mj-lt"/>
                          <a:ea typeface="Times New Roman" panose="02020603050405020304" pitchFamily="18" charset="0"/>
                          <a:cs typeface="Aptos" panose="020B0004020202020204" pitchFamily="34" charset="0"/>
                        </a:rPr>
                        <a:t>.</a:t>
                      </a:r>
                      <a:endParaRPr lang="en-US" sz="1800" dirty="0">
                        <a:effectLst/>
                        <a:latin typeface="+mj-lt"/>
                        <a:ea typeface="Aptos" panose="020B0004020202020204" pitchFamily="34" charset="0"/>
                        <a:cs typeface="Aptos" panose="020B0004020202020204" pitchFamily="34" charset="0"/>
                      </a:endParaRPr>
                    </a:p>
                  </a:txBody>
                  <a:tcPr marL="63500" marR="63500" marT="63500" marB="63500">
                    <a:solidFill>
                      <a:schemeClr val="bg1">
                        <a:lumMod val="90000"/>
                      </a:schemeClr>
                    </a:solidFill>
                  </a:tcPr>
                </a:tc>
                <a:extLst>
                  <a:ext uri="{0D108BD9-81ED-4DB2-BD59-A6C34878D82A}">
                    <a16:rowId xmlns:a16="http://schemas.microsoft.com/office/drawing/2014/main" val="2362958667"/>
                  </a:ext>
                </a:extLst>
              </a:tr>
            </a:tbl>
          </a:graphicData>
        </a:graphic>
      </p:graphicFrame>
    </p:spTree>
    <p:extLst>
      <p:ext uri="{BB962C8B-B14F-4D97-AF65-F5344CB8AC3E}">
        <p14:creationId xmlns:p14="http://schemas.microsoft.com/office/powerpoint/2010/main" val="3622656934"/>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0"/>
          <p:cNvSpPr txBox="1">
            <a:spLocks noGrp="1"/>
          </p:cNvSpPr>
          <p:nvPr>
            <p:ph type="title"/>
          </p:nvPr>
        </p:nvSpPr>
        <p:spPr>
          <a:xfrm>
            <a:off x="5175008" y="2322725"/>
            <a:ext cx="4630739" cy="1508925"/>
          </a:xfrm>
          <a:prstGeom prst="rect">
            <a:avLst/>
          </a:prstGeom>
        </p:spPr>
        <p:txBody>
          <a:bodyPr spcFirstLastPara="1" wrap="square" lIns="91425" tIns="91425" rIns="91425" bIns="91425" anchor="ctr" anchorCtr="0">
            <a:noAutofit/>
          </a:bodyPr>
          <a:lstStyle/>
          <a:p>
            <a:r>
              <a:rPr lang="fr" sz="4000">
                <a:latin typeface="+mj-lt"/>
              </a:rPr>
              <a:t>Ví dụ</a:t>
            </a:r>
          </a:p>
        </p:txBody>
      </p:sp>
      <p:sp>
        <p:nvSpPr>
          <p:cNvPr id="417" name="Google Shape;417;p60"/>
          <p:cNvSpPr txBox="1">
            <a:spLocks noGrp="1"/>
          </p:cNvSpPr>
          <p:nvPr>
            <p:ph type="title" idx="2"/>
          </p:nvPr>
        </p:nvSpPr>
        <p:spPr>
          <a:xfrm>
            <a:off x="4932950" y="1165925"/>
            <a:ext cx="4211100" cy="1156800"/>
          </a:xfrm>
          <a:prstGeom prst="rect">
            <a:avLst/>
          </a:prstGeom>
        </p:spPr>
        <p:txBody>
          <a:bodyPr spcFirstLastPara="1" wrap="square" lIns="182875" tIns="182875" rIns="91425" bIns="91425" anchor="ctr" anchorCtr="0">
            <a:noAutofit/>
          </a:bodyPr>
          <a:lstStyle/>
          <a:p>
            <a:pPr marL="0" lvl="0" indent="0" algn="l" rtl="0">
              <a:spcBef>
                <a:spcPts val="0"/>
              </a:spcBef>
              <a:spcAft>
                <a:spcPts val="0"/>
              </a:spcAft>
              <a:buNone/>
            </a:pPr>
            <a:r>
              <a:rPr lang="fr"/>
              <a:t>07</a:t>
            </a:r>
            <a:endParaRPr/>
          </a:p>
        </p:txBody>
      </p:sp>
      <p:pic>
        <p:nvPicPr>
          <p:cNvPr id="419" name="Google Shape;419;p60"/>
          <p:cNvPicPr preferRelativeResize="0"/>
          <p:nvPr/>
        </p:nvPicPr>
        <p:blipFill rotWithShape="1">
          <a:blip r:embed="rId3">
            <a:alphaModFix/>
          </a:blip>
          <a:srcRect t="24674" r="50729" b="24679"/>
          <a:stretch/>
        </p:blipFill>
        <p:spPr>
          <a:xfrm>
            <a:off x="450050" y="688850"/>
            <a:ext cx="3663800" cy="3765800"/>
          </a:xfrm>
          <a:prstGeom prst="rect">
            <a:avLst/>
          </a:prstGeom>
          <a:noFill/>
          <a:ln>
            <a:noFill/>
          </a:ln>
        </p:spPr>
      </p:pic>
    </p:spTree>
    <p:extLst>
      <p:ext uri="{BB962C8B-B14F-4D97-AF65-F5344CB8AC3E}">
        <p14:creationId xmlns:p14="http://schemas.microsoft.com/office/powerpoint/2010/main" val="530027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6"/>
                                        </p:tgtEl>
                                        <p:attrNameLst>
                                          <p:attrName>style.visibility</p:attrName>
                                        </p:attrNameLst>
                                      </p:cBhvr>
                                      <p:to>
                                        <p:strVal val="visible"/>
                                      </p:to>
                                    </p:set>
                                    <p:anim calcmode="lin" valueType="num">
                                      <p:cBhvr additive="base">
                                        <p:cTn id="7" dur="1000"/>
                                        <p:tgtEl>
                                          <p:spTgt spid="416"/>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17"/>
                                        </p:tgtEl>
                                        <p:attrNameLst>
                                          <p:attrName>style.visibility</p:attrName>
                                        </p:attrNameLst>
                                      </p:cBhvr>
                                      <p:to>
                                        <p:strVal val="visible"/>
                                      </p:to>
                                    </p:set>
                                    <p:anim calcmode="lin" valueType="num">
                                      <p:cBhvr additive="base">
                                        <p:cTn id="10" dur="1000"/>
                                        <p:tgtEl>
                                          <p:spTgt spid="417"/>
                                        </p:tgtEl>
                                        <p:attrNameLst>
                                          <p:attrName>ppt_x</p:attrName>
                                        </p:attrNameLst>
                                      </p:cBhvr>
                                      <p:tavLst>
                                        <p:tav tm="0">
                                          <p:val>
                                            <p:strVal val="#ppt_x+1"/>
                                          </p:val>
                                        </p:tav>
                                        <p:tav tm="100000">
                                          <p:val>
                                            <p:strVal val="#ppt_x"/>
                                          </p:val>
                                        </p:tav>
                                      </p:tavLst>
                                    </p:anim>
                                  </p:childTnLst>
                                </p:cTn>
                              </p:par>
                              <p:par>
                                <p:cTn id="11" presetID="1" presetClass="entr" presetSubtype="0" fill="hold" nodeType="withEffect">
                                  <p:stCondLst>
                                    <p:cond delay="0"/>
                                  </p:stCondLst>
                                  <p:childTnLst>
                                    <p:set>
                                      <p:cBhvr>
                                        <p:cTn id="12" dur="1" fill="hold">
                                          <p:stCondLst>
                                            <p:cond delay="0"/>
                                          </p:stCondLst>
                                        </p:cTn>
                                        <p:tgtEl>
                                          <p:spTgt spid="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3" name="Google Shape;433;p62"/>
          <p:cNvSpPr txBox="1">
            <a:spLocks noGrp="1"/>
          </p:cNvSpPr>
          <p:nvPr>
            <p:ph type="body" idx="1"/>
          </p:nvPr>
        </p:nvSpPr>
        <p:spPr>
          <a:xfrm>
            <a:off x="4748160" y="690743"/>
            <a:ext cx="4483563" cy="1288125"/>
          </a:xfrm>
          <a:prstGeom prst="rect">
            <a:avLst/>
          </a:prstGeom>
        </p:spPr>
        <p:txBody>
          <a:bodyPr spcFirstLastPara="1" wrap="square" lIns="91425" tIns="91425" rIns="91425" bIns="91425" anchor="t" anchorCtr="0">
            <a:noAutofit/>
          </a:bodyPr>
          <a:lstStyle/>
          <a:p>
            <a:pPr>
              <a:lnSpc>
                <a:spcPct val="114999"/>
              </a:lnSpc>
              <a:buNone/>
            </a:pPr>
            <a:r>
              <a:rPr lang="en-US" sz="2000">
                <a:solidFill>
                  <a:srgbClr val="000000"/>
                </a:solidFill>
                <a:latin typeface="Arial (Headings)"/>
                <a:cs typeface="Times New Roman"/>
              </a:rPr>
              <a:t>    </a:t>
            </a:r>
            <a:r>
              <a:rPr lang="en-US" sz="2000" err="1">
                <a:solidFill>
                  <a:srgbClr val="000000"/>
                </a:solidFill>
                <a:latin typeface="Arial (Headings)"/>
                <a:cs typeface="Times New Roman"/>
              </a:rPr>
              <a:t>Ứng</a:t>
            </a:r>
            <a:r>
              <a:rPr lang="en-US" sz="2000">
                <a:solidFill>
                  <a:srgbClr val="000000"/>
                </a:solidFill>
                <a:latin typeface="Arial (Headings)"/>
                <a:cs typeface="Times New Roman"/>
              </a:rPr>
              <a:t> </a:t>
            </a:r>
            <a:r>
              <a:rPr lang="en-US" sz="2000" err="1">
                <a:solidFill>
                  <a:srgbClr val="000000"/>
                </a:solidFill>
                <a:latin typeface="Arial (Headings)"/>
                <a:cs typeface="Times New Roman"/>
              </a:rPr>
              <a:t>dụng</a:t>
            </a:r>
            <a:r>
              <a:rPr lang="en-US" sz="2000">
                <a:solidFill>
                  <a:srgbClr val="000000"/>
                </a:solidFill>
                <a:latin typeface="Arial (Headings)"/>
                <a:cs typeface="Times New Roman"/>
              </a:rPr>
              <a:t> </a:t>
            </a:r>
            <a:r>
              <a:rPr lang="en-US" sz="2000" err="1">
                <a:solidFill>
                  <a:srgbClr val="000000"/>
                </a:solidFill>
                <a:latin typeface="Arial (Headings)"/>
                <a:cs typeface="Times New Roman"/>
              </a:rPr>
              <a:t>vào</a:t>
            </a:r>
            <a:r>
              <a:rPr lang="en-US" sz="2000">
                <a:solidFill>
                  <a:srgbClr val="000000"/>
                </a:solidFill>
                <a:latin typeface="Arial (Headings)"/>
                <a:cs typeface="Times New Roman"/>
              </a:rPr>
              <a:t> Quy </a:t>
            </a:r>
            <a:r>
              <a:rPr lang="en-US" sz="2000" err="1">
                <a:solidFill>
                  <a:srgbClr val="000000"/>
                </a:solidFill>
                <a:latin typeface="Arial (Headings)"/>
                <a:cs typeface="Times New Roman"/>
              </a:rPr>
              <a:t>trình</a:t>
            </a:r>
            <a:r>
              <a:rPr lang="en-US" sz="2000">
                <a:solidFill>
                  <a:srgbClr val="000000"/>
                </a:solidFill>
                <a:latin typeface="Arial (Headings)"/>
                <a:cs typeface="Times New Roman"/>
              </a:rPr>
              <a:t> </a:t>
            </a:r>
            <a:r>
              <a:rPr lang="en-US" sz="2000" err="1">
                <a:solidFill>
                  <a:srgbClr val="000000"/>
                </a:solidFill>
                <a:latin typeface="Arial (Headings)"/>
                <a:cs typeface="Times New Roman"/>
              </a:rPr>
              <a:t>phát</a:t>
            </a:r>
            <a:r>
              <a:rPr lang="en-US" sz="2000">
                <a:solidFill>
                  <a:srgbClr val="000000"/>
                </a:solidFill>
                <a:latin typeface="Arial (Headings)"/>
                <a:cs typeface="Times New Roman"/>
              </a:rPr>
              <a:t> </a:t>
            </a:r>
            <a:r>
              <a:rPr lang="en-US" sz="2000" err="1">
                <a:solidFill>
                  <a:srgbClr val="000000"/>
                </a:solidFill>
                <a:latin typeface="Arial (Headings)"/>
                <a:cs typeface="Times New Roman"/>
              </a:rPr>
              <a:t>triển</a:t>
            </a:r>
            <a:r>
              <a:rPr lang="en-US" sz="2000">
                <a:solidFill>
                  <a:srgbClr val="000000"/>
                </a:solidFill>
                <a:latin typeface="Arial (Headings)"/>
                <a:cs typeface="Times New Roman"/>
              </a:rPr>
              <a:t> </a:t>
            </a:r>
            <a:r>
              <a:rPr lang="en-US" sz="2000" err="1">
                <a:solidFill>
                  <a:srgbClr val="000000"/>
                </a:solidFill>
                <a:latin typeface="Arial (Headings)"/>
                <a:cs typeface="Times New Roman"/>
              </a:rPr>
              <a:t>phần</a:t>
            </a:r>
            <a:r>
              <a:rPr lang="en-US" sz="2000">
                <a:solidFill>
                  <a:srgbClr val="000000"/>
                </a:solidFill>
                <a:latin typeface="Arial (Headings)"/>
                <a:cs typeface="Times New Roman"/>
              </a:rPr>
              <a:t> </a:t>
            </a:r>
            <a:r>
              <a:rPr lang="en-US" sz="2000" err="1">
                <a:solidFill>
                  <a:srgbClr val="000000"/>
                </a:solidFill>
                <a:latin typeface="Arial (Headings)"/>
                <a:cs typeface="Times New Roman"/>
              </a:rPr>
              <a:t>mềm</a:t>
            </a:r>
            <a:r>
              <a:rPr lang="en-US" sz="2000">
                <a:solidFill>
                  <a:srgbClr val="000000"/>
                </a:solidFill>
                <a:latin typeface="Arial (Headings)"/>
                <a:cs typeface="Times New Roman"/>
              </a:rPr>
              <a:t> </a:t>
            </a:r>
            <a:r>
              <a:rPr lang="en-US" sz="2000" err="1">
                <a:solidFill>
                  <a:srgbClr val="000000"/>
                </a:solidFill>
                <a:latin typeface="Arial (Headings)"/>
                <a:cs typeface="Times New Roman"/>
              </a:rPr>
              <a:t>quản</a:t>
            </a:r>
            <a:r>
              <a:rPr lang="en-US" sz="2000">
                <a:solidFill>
                  <a:srgbClr val="000000"/>
                </a:solidFill>
                <a:latin typeface="Arial (Headings)"/>
                <a:cs typeface="Times New Roman"/>
              </a:rPr>
              <a:t> </a:t>
            </a:r>
            <a:r>
              <a:rPr lang="en-US" sz="2000" err="1">
                <a:solidFill>
                  <a:srgbClr val="000000"/>
                </a:solidFill>
                <a:latin typeface="Arial (Headings)"/>
                <a:cs typeface="Times New Roman"/>
              </a:rPr>
              <a:t>lý</a:t>
            </a:r>
            <a:r>
              <a:rPr lang="en-US" sz="2000">
                <a:solidFill>
                  <a:srgbClr val="000000"/>
                </a:solidFill>
                <a:latin typeface="Arial (Headings)"/>
                <a:cs typeface="Times New Roman"/>
              </a:rPr>
              <a:t> </a:t>
            </a:r>
            <a:r>
              <a:rPr lang="en-US" sz="2000" err="1">
                <a:solidFill>
                  <a:srgbClr val="000000"/>
                </a:solidFill>
                <a:latin typeface="Arial (Headings)"/>
                <a:cs typeface="Times New Roman"/>
              </a:rPr>
              <a:t>trung</a:t>
            </a:r>
            <a:r>
              <a:rPr lang="en-US" sz="2000">
                <a:solidFill>
                  <a:srgbClr val="000000"/>
                </a:solidFill>
                <a:latin typeface="Arial (Headings)"/>
                <a:cs typeface="Times New Roman"/>
              </a:rPr>
              <a:t> </a:t>
            </a:r>
            <a:r>
              <a:rPr lang="en-US" sz="2000" err="1">
                <a:solidFill>
                  <a:srgbClr val="000000"/>
                </a:solidFill>
                <a:latin typeface="Arial (Headings)"/>
                <a:cs typeface="Times New Roman"/>
              </a:rPr>
              <a:t>tâm</a:t>
            </a:r>
            <a:r>
              <a:rPr lang="en-US" sz="2000">
                <a:solidFill>
                  <a:srgbClr val="000000"/>
                </a:solidFill>
                <a:latin typeface="Arial (Headings)"/>
                <a:cs typeface="Times New Roman"/>
              </a:rPr>
              <a:t> </a:t>
            </a:r>
            <a:r>
              <a:rPr lang="en-US" sz="2000" err="1">
                <a:solidFill>
                  <a:srgbClr val="000000"/>
                </a:solidFill>
                <a:latin typeface="Arial (Headings)"/>
                <a:cs typeface="Times New Roman"/>
              </a:rPr>
              <a:t>Tiếng</a:t>
            </a:r>
            <a:r>
              <a:rPr lang="en-US" sz="2000">
                <a:solidFill>
                  <a:srgbClr val="000000"/>
                </a:solidFill>
                <a:latin typeface="Arial (Headings)"/>
                <a:cs typeface="Times New Roman"/>
              </a:rPr>
              <a:t> Anh bao </a:t>
            </a:r>
            <a:r>
              <a:rPr lang="en-US" sz="2000" err="1">
                <a:solidFill>
                  <a:srgbClr val="000000"/>
                </a:solidFill>
                <a:latin typeface="Arial (Headings)"/>
                <a:cs typeface="Times New Roman"/>
              </a:rPr>
              <a:t>gồm</a:t>
            </a:r>
            <a:r>
              <a:rPr lang="en-US" sz="2000">
                <a:solidFill>
                  <a:srgbClr val="000000"/>
                </a:solidFill>
                <a:latin typeface="Arial (Headings)"/>
                <a:cs typeface="Times New Roman"/>
              </a:rPr>
              <a:t> </a:t>
            </a:r>
            <a:r>
              <a:rPr lang="en-US" sz="2000" err="1">
                <a:solidFill>
                  <a:srgbClr val="000000"/>
                </a:solidFill>
                <a:latin typeface="Arial (Headings)"/>
                <a:cs typeface="Times New Roman"/>
              </a:rPr>
              <a:t>các</a:t>
            </a:r>
            <a:r>
              <a:rPr lang="en-US" sz="2000">
                <a:solidFill>
                  <a:srgbClr val="000000"/>
                </a:solidFill>
                <a:latin typeface="Arial (Headings)"/>
                <a:cs typeface="Times New Roman"/>
              </a:rPr>
              <a:t> </a:t>
            </a:r>
            <a:r>
              <a:rPr lang="en-US" sz="2000" err="1">
                <a:solidFill>
                  <a:srgbClr val="000000"/>
                </a:solidFill>
                <a:latin typeface="Arial (Headings)"/>
                <a:cs typeface="Times New Roman"/>
              </a:rPr>
              <a:t>chức</a:t>
            </a:r>
            <a:r>
              <a:rPr lang="en-US" sz="2000">
                <a:solidFill>
                  <a:srgbClr val="000000"/>
                </a:solidFill>
                <a:latin typeface="Arial (Headings)"/>
                <a:cs typeface="Times New Roman"/>
              </a:rPr>
              <a:t> </a:t>
            </a:r>
            <a:r>
              <a:rPr lang="en-US" sz="2000" err="1">
                <a:solidFill>
                  <a:srgbClr val="000000"/>
                </a:solidFill>
                <a:latin typeface="Arial (Headings)"/>
                <a:cs typeface="Times New Roman"/>
              </a:rPr>
              <a:t>năng</a:t>
            </a:r>
            <a:r>
              <a:rPr lang="en-US" sz="2000">
                <a:solidFill>
                  <a:srgbClr val="000000"/>
                </a:solidFill>
                <a:latin typeface="Arial (Headings)"/>
                <a:cs typeface="Times New Roman"/>
              </a:rPr>
              <a:t>:</a:t>
            </a:r>
            <a:endParaRPr lang="vi-VN" sz="2000">
              <a:latin typeface="Arial (Headings)"/>
            </a:endParaRPr>
          </a:p>
          <a:p>
            <a:pPr marL="742950" lvl="1" indent="-285750">
              <a:lnSpc>
                <a:spcPct val="114999"/>
              </a:lnSpc>
              <a:buFont typeface="Courier New"/>
              <a:buChar char="o"/>
            </a:pPr>
            <a:r>
              <a:rPr lang="en-US" sz="2000" err="1">
                <a:solidFill>
                  <a:srgbClr val="000000"/>
                </a:solidFill>
                <a:latin typeface="Arial (Headings)"/>
                <a:cs typeface="Times New Roman"/>
              </a:rPr>
              <a:t>Quản</a:t>
            </a:r>
            <a:r>
              <a:rPr lang="en-US" sz="2000">
                <a:solidFill>
                  <a:srgbClr val="000000"/>
                </a:solidFill>
                <a:latin typeface="Arial (Headings)"/>
                <a:cs typeface="Times New Roman"/>
              </a:rPr>
              <a:t> </a:t>
            </a:r>
            <a:r>
              <a:rPr lang="en-US" sz="2000" err="1">
                <a:solidFill>
                  <a:srgbClr val="000000"/>
                </a:solidFill>
                <a:latin typeface="Arial (Headings)"/>
                <a:cs typeface="Times New Roman"/>
              </a:rPr>
              <a:t>lý</a:t>
            </a:r>
            <a:r>
              <a:rPr lang="en-US" sz="2000">
                <a:solidFill>
                  <a:srgbClr val="000000"/>
                </a:solidFill>
                <a:latin typeface="Arial (Headings)"/>
                <a:cs typeface="Times New Roman"/>
              </a:rPr>
              <a:t> </a:t>
            </a:r>
            <a:r>
              <a:rPr lang="en-US" sz="2000" err="1">
                <a:solidFill>
                  <a:srgbClr val="000000"/>
                </a:solidFill>
                <a:latin typeface="Arial (Headings)"/>
                <a:cs typeface="Times New Roman"/>
              </a:rPr>
              <a:t>cơ</a:t>
            </a:r>
            <a:r>
              <a:rPr lang="en-US" sz="2000">
                <a:solidFill>
                  <a:srgbClr val="000000"/>
                </a:solidFill>
                <a:latin typeface="Arial (Headings)"/>
                <a:cs typeface="Times New Roman"/>
              </a:rPr>
              <a:t> </a:t>
            </a:r>
            <a:r>
              <a:rPr lang="en-US" sz="2000" err="1">
                <a:solidFill>
                  <a:srgbClr val="000000"/>
                </a:solidFill>
                <a:latin typeface="Arial (Headings)"/>
                <a:cs typeface="Times New Roman"/>
              </a:rPr>
              <a:t>sở</a:t>
            </a:r>
            <a:r>
              <a:rPr lang="en-US" sz="2000">
                <a:solidFill>
                  <a:srgbClr val="000000"/>
                </a:solidFill>
                <a:latin typeface="Arial (Headings)"/>
                <a:cs typeface="Times New Roman"/>
              </a:rPr>
              <a:t> </a:t>
            </a:r>
            <a:r>
              <a:rPr lang="en-US" sz="2000" err="1">
                <a:solidFill>
                  <a:srgbClr val="000000"/>
                </a:solidFill>
                <a:latin typeface="Arial (Headings)"/>
                <a:cs typeface="Times New Roman"/>
              </a:rPr>
              <a:t>vật</a:t>
            </a:r>
            <a:r>
              <a:rPr lang="en-US" sz="2000">
                <a:solidFill>
                  <a:srgbClr val="000000"/>
                </a:solidFill>
                <a:latin typeface="Arial (Headings)"/>
                <a:cs typeface="Times New Roman"/>
              </a:rPr>
              <a:t> </a:t>
            </a:r>
            <a:r>
              <a:rPr lang="en-US" sz="2000" err="1">
                <a:solidFill>
                  <a:srgbClr val="000000"/>
                </a:solidFill>
                <a:latin typeface="Arial (Headings)"/>
                <a:cs typeface="Times New Roman"/>
              </a:rPr>
              <a:t>chất</a:t>
            </a:r>
            <a:endParaRPr lang="en-US" sz="2000">
              <a:solidFill>
                <a:srgbClr val="263238"/>
              </a:solidFill>
              <a:latin typeface="Arial (Headings)"/>
            </a:endParaRPr>
          </a:p>
          <a:p>
            <a:pPr marL="742950" lvl="1" indent="-285750">
              <a:lnSpc>
                <a:spcPct val="114999"/>
              </a:lnSpc>
              <a:buFont typeface="Courier New"/>
              <a:buChar char="o"/>
            </a:pPr>
            <a:r>
              <a:rPr lang="en-US" sz="2000" err="1">
                <a:solidFill>
                  <a:srgbClr val="000000"/>
                </a:solidFill>
                <a:latin typeface="Arial (Headings)"/>
                <a:cs typeface="Times New Roman"/>
              </a:rPr>
              <a:t>Quản</a:t>
            </a:r>
            <a:r>
              <a:rPr lang="en-US" sz="2000">
                <a:solidFill>
                  <a:srgbClr val="000000"/>
                </a:solidFill>
                <a:latin typeface="Arial (Headings)"/>
                <a:cs typeface="Times New Roman"/>
              </a:rPr>
              <a:t> </a:t>
            </a:r>
            <a:r>
              <a:rPr lang="en-US" sz="2000" err="1">
                <a:solidFill>
                  <a:srgbClr val="000000"/>
                </a:solidFill>
                <a:latin typeface="Arial (Headings)"/>
                <a:cs typeface="Times New Roman"/>
              </a:rPr>
              <a:t>lý</a:t>
            </a:r>
            <a:r>
              <a:rPr lang="en-US" sz="2000">
                <a:solidFill>
                  <a:srgbClr val="000000"/>
                </a:solidFill>
                <a:latin typeface="Arial (Headings)"/>
                <a:cs typeface="Times New Roman"/>
              </a:rPr>
              <a:t> </a:t>
            </a:r>
            <a:r>
              <a:rPr lang="en-US" sz="2000" err="1">
                <a:solidFill>
                  <a:srgbClr val="000000"/>
                </a:solidFill>
                <a:latin typeface="Arial (Headings)"/>
                <a:cs typeface="Times New Roman"/>
              </a:rPr>
              <a:t>học</a:t>
            </a:r>
            <a:r>
              <a:rPr lang="en-US" sz="2000">
                <a:solidFill>
                  <a:srgbClr val="000000"/>
                </a:solidFill>
                <a:latin typeface="Arial (Headings)"/>
                <a:cs typeface="Times New Roman"/>
              </a:rPr>
              <a:t> </a:t>
            </a:r>
            <a:r>
              <a:rPr lang="en-US" sz="2000" err="1">
                <a:solidFill>
                  <a:srgbClr val="000000"/>
                </a:solidFill>
                <a:latin typeface="Arial (Headings)"/>
                <a:cs typeface="Times New Roman"/>
              </a:rPr>
              <a:t>viên</a:t>
            </a:r>
            <a:endParaRPr lang="en-US" sz="2000">
              <a:solidFill>
                <a:srgbClr val="263238"/>
              </a:solidFill>
              <a:latin typeface="Arial (Headings)"/>
            </a:endParaRPr>
          </a:p>
          <a:p>
            <a:pPr marL="742950" lvl="1" indent="-285750">
              <a:lnSpc>
                <a:spcPct val="114999"/>
              </a:lnSpc>
              <a:buFont typeface="Courier New"/>
              <a:buChar char="o"/>
            </a:pPr>
            <a:r>
              <a:rPr lang="en-US" sz="2000" err="1">
                <a:solidFill>
                  <a:srgbClr val="000000"/>
                </a:solidFill>
                <a:latin typeface="Arial (Headings)"/>
                <a:cs typeface="Times New Roman"/>
              </a:rPr>
              <a:t>Quản</a:t>
            </a:r>
            <a:r>
              <a:rPr lang="en-US" sz="2000">
                <a:solidFill>
                  <a:srgbClr val="000000"/>
                </a:solidFill>
                <a:latin typeface="Arial (Headings)"/>
                <a:cs typeface="Times New Roman"/>
              </a:rPr>
              <a:t> </a:t>
            </a:r>
            <a:r>
              <a:rPr lang="en-US" sz="2000" err="1">
                <a:solidFill>
                  <a:srgbClr val="000000"/>
                </a:solidFill>
                <a:latin typeface="Arial (Headings)"/>
                <a:cs typeface="Times New Roman"/>
              </a:rPr>
              <a:t>lý</a:t>
            </a:r>
            <a:r>
              <a:rPr lang="en-US" sz="2000">
                <a:solidFill>
                  <a:srgbClr val="000000"/>
                </a:solidFill>
                <a:latin typeface="Arial (Headings)"/>
                <a:cs typeface="Times New Roman"/>
              </a:rPr>
              <a:t> </a:t>
            </a:r>
            <a:r>
              <a:rPr lang="en-US" sz="2000" err="1">
                <a:solidFill>
                  <a:srgbClr val="000000"/>
                </a:solidFill>
                <a:latin typeface="Arial (Headings)"/>
                <a:cs typeface="Times New Roman"/>
              </a:rPr>
              <a:t>giáo</a:t>
            </a:r>
            <a:r>
              <a:rPr lang="en-US" sz="2000">
                <a:solidFill>
                  <a:srgbClr val="000000"/>
                </a:solidFill>
                <a:latin typeface="Arial (Headings)"/>
                <a:cs typeface="Times New Roman"/>
              </a:rPr>
              <a:t> </a:t>
            </a:r>
            <a:r>
              <a:rPr lang="en-US" sz="2000" err="1">
                <a:solidFill>
                  <a:srgbClr val="000000"/>
                </a:solidFill>
                <a:latin typeface="Arial (Headings)"/>
                <a:cs typeface="Times New Roman"/>
              </a:rPr>
              <a:t>viên</a:t>
            </a:r>
            <a:endParaRPr lang="en-US" sz="2000">
              <a:solidFill>
                <a:srgbClr val="263238"/>
              </a:solidFill>
              <a:latin typeface="Arial (Headings)"/>
            </a:endParaRPr>
          </a:p>
          <a:p>
            <a:pPr marL="742950" lvl="1" indent="-285750">
              <a:lnSpc>
                <a:spcPct val="114999"/>
              </a:lnSpc>
              <a:buFont typeface="Courier New"/>
              <a:buChar char="o"/>
            </a:pPr>
            <a:r>
              <a:rPr lang="en-US" sz="2000" err="1">
                <a:solidFill>
                  <a:srgbClr val="000000"/>
                </a:solidFill>
                <a:latin typeface="Arial (Headings)"/>
                <a:cs typeface="Times New Roman"/>
              </a:rPr>
              <a:t>Quản</a:t>
            </a:r>
            <a:r>
              <a:rPr lang="en-US" sz="2000">
                <a:solidFill>
                  <a:srgbClr val="000000"/>
                </a:solidFill>
                <a:latin typeface="Arial (Headings)"/>
                <a:cs typeface="Times New Roman"/>
              </a:rPr>
              <a:t> </a:t>
            </a:r>
            <a:r>
              <a:rPr lang="en-US" sz="2000" err="1">
                <a:solidFill>
                  <a:srgbClr val="000000"/>
                </a:solidFill>
                <a:latin typeface="Arial (Headings)"/>
                <a:cs typeface="Times New Roman"/>
              </a:rPr>
              <a:t>lý</a:t>
            </a:r>
            <a:r>
              <a:rPr lang="en-US" sz="2000">
                <a:solidFill>
                  <a:srgbClr val="000000"/>
                </a:solidFill>
                <a:latin typeface="Arial (Headings)"/>
                <a:cs typeface="Times New Roman"/>
              </a:rPr>
              <a:t> </a:t>
            </a:r>
            <a:r>
              <a:rPr lang="en-US" sz="2000" err="1">
                <a:solidFill>
                  <a:srgbClr val="000000"/>
                </a:solidFill>
                <a:latin typeface="Arial (Headings)"/>
                <a:cs typeface="Times New Roman"/>
              </a:rPr>
              <a:t>tài</a:t>
            </a:r>
            <a:r>
              <a:rPr lang="en-US" sz="2000">
                <a:solidFill>
                  <a:srgbClr val="000000"/>
                </a:solidFill>
                <a:latin typeface="Arial (Headings)"/>
                <a:cs typeface="Times New Roman"/>
              </a:rPr>
              <a:t> </a:t>
            </a:r>
            <a:r>
              <a:rPr lang="en-US" sz="2000" err="1">
                <a:solidFill>
                  <a:srgbClr val="000000"/>
                </a:solidFill>
                <a:latin typeface="Arial (Headings)"/>
                <a:cs typeface="Times New Roman"/>
              </a:rPr>
              <a:t>chính</a:t>
            </a:r>
            <a:endParaRPr lang="en-US" sz="2000">
              <a:solidFill>
                <a:srgbClr val="263238"/>
              </a:solidFill>
              <a:latin typeface="Arial (Headings)"/>
            </a:endParaRPr>
          </a:p>
          <a:p>
            <a:pPr marL="139700" indent="0">
              <a:lnSpc>
                <a:spcPct val="114999"/>
              </a:lnSpc>
              <a:buNone/>
            </a:pPr>
            <a:endParaRPr lang="en-US" sz="2000">
              <a:latin typeface="+mj-lt"/>
            </a:endParaRPr>
          </a:p>
        </p:txBody>
      </p:sp>
      <p:pic>
        <p:nvPicPr>
          <p:cNvPr id="3" name="Hình ảnh 2" descr="Ảnh có chứa văn bản, ảnh chụp màn hình, biểu đồ, Phông chữ&#10;&#10;Mô tả được tự động tạo">
            <a:extLst>
              <a:ext uri="{FF2B5EF4-FFF2-40B4-BE49-F238E27FC236}">
                <a16:creationId xmlns:a16="http://schemas.microsoft.com/office/drawing/2014/main" id="{271E8DD8-88C6-4C67-638B-6E70D36CCC11}"/>
              </a:ext>
            </a:extLst>
          </p:cNvPr>
          <p:cNvPicPr>
            <a:picLocks noChangeAspect="1"/>
          </p:cNvPicPr>
          <p:nvPr/>
        </p:nvPicPr>
        <p:blipFill>
          <a:blip r:embed="rId3"/>
          <a:stretch>
            <a:fillRect/>
          </a:stretch>
        </p:blipFill>
        <p:spPr>
          <a:xfrm>
            <a:off x="38553" y="1334407"/>
            <a:ext cx="5184321" cy="2520044"/>
          </a:xfrm>
          <a:prstGeom prst="rect">
            <a:avLst/>
          </a:prstGeom>
        </p:spPr>
      </p:pic>
      <p:sp>
        <p:nvSpPr>
          <p:cNvPr id="2" name="Hộp Văn bản 1">
            <a:extLst>
              <a:ext uri="{FF2B5EF4-FFF2-40B4-BE49-F238E27FC236}">
                <a16:creationId xmlns:a16="http://schemas.microsoft.com/office/drawing/2014/main" id="{78360158-2157-FB30-B36B-7C716A4E40B3}"/>
              </a:ext>
            </a:extLst>
          </p:cNvPr>
          <p:cNvSpPr txBox="1"/>
          <p:nvPr/>
        </p:nvSpPr>
        <p:spPr>
          <a:xfrm>
            <a:off x="267629" y="89210"/>
            <a:ext cx="1165704" cy="400110"/>
          </a:xfrm>
          <a:prstGeom prst="rect">
            <a:avLst/>
          </a:prstGeom>
          <a:noFill/>
        </p:spPr>
        <p:txBody>
          <a:bodyPr wrap="none" lIns="91440" tIns="45720" rIns="91440" bIns="45720" rtlCol="0" anchor="t">
            <a:spAutoFit/>
          </a:bodyPr>
          <a:lstStyle/>
          <a:p>
            <a:r>
              <a:rPr lang="vi-VN" sz="2000" b="1"/>
              <a:t>7. Ví dụ </a:t>
            </a:r>
            <a:endParaRPr lang="en-US" sz="2000" b="1"/>
          </a:p>
        </p:txBody>
      </p:sp>
    </p:spTree>
    <p:extLst>
      <p:ext uri="{BB962C8B-B14F-4D97-AF65-F5344CB8AC3E}">
        <p14:creationId xmlns:p14="http://schemas.microsoft.com/office/powerpoint/2010/main" val="6244999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3"/>
                                        </p:tgtEl>
                                        <p:attrNameLst>
                                          <p:attrName>style.visibility</p:attrName>
                                        </p:attrNameLst>
                                      </p:cBhvr>
                                      <p:to>
                                        <p:strVal val="visible"/>
                                      </p:to>
                                    </p:set>
                                    <p:animEffect transition="in" filter="fade">
                                      <p:cBhvr>
                                        <p:cTn id="7" dur="1000"/>
                                        <p:tgtEl>
                                          <p:spTgt spid="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 name="Hộp Văn bản 3">
            <a:extLst>
              <a:ext uri="{FF2B5EF4-FFF2-40B4-BE49-F238E27FC236}">
                <a16:creationId xmlns:a16="http://schemas.microsoft.com/office/drawing/2014/main" id="{BCDE55B4-581F-3D66-8605-3535094D3186}"/>
              </a:ext>
            </a:extLst>
          </p:cNvPr>
          <p:cNvSpPr txBox="1"/>
          <p:nvPr/>
        </p:nvSpPr>
        <p:spPr>
          <a:xfrm>
            <a:off x="1993640" y="272868"/>
            <a:ext cx="495073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3000" b="1"/>
              <a:t>08. Tài liệu tham khảo</a:t>
            </a:r>
          </a:p>
        </p:txBody>
      </p:sp>
      <p:sp>
        <p:nvSpPr>
          <p:cNvPr id="2" name="TextBox 1">
            <a:extLst>
              <a:ext uri="{FF2B5EF4-FFF2-40B4-BE49-F238E27FC236}">
                <a16:creationId xmlns:a16="http://schemas.microsoft.com/office/drawing/2014/main" id="{F7D7D5CA-C74B-8B8A-A46F-F8E0F4DB32E9}"/>
              </a:ext>
            </a:extLst>
          </p:cNvPr>
          <p:cNvSpPr txBox="1"/>
          <p:nvPr/>
        </p:nvSpPr>
        <p:spPr>
          <a:xfrm>
            <a:off x="874644" y="1518699"/>
            <a:ext cx="7277954" cy="292388"/>
          </a:xfrm>
          <a:prstGeom prst="rect">
            <a:avLst/>
          </a:prstGeom>
          <a:noFill/>
        </p:spPr>
        <p:txBody>
          <a:bodyPr wrap="none" rtlCol="0">
            <a:spAutoFit/>
          </a:bodyPr>
          <a:lstStyle/>
          <a:p>
            <a:r>
              <a:rPr lang="en-US" sz="1300">
                <a:solidFill>
                  <a:srgbClr val="0070C0"/>
                </a:solidFill>
                <a:hlinkClick r:id="rId3">
                  <a:extLst>
                    <a:ext uri="{A12FA001-AC4F-418D-AE19-62706E023703}">
                      <ahyp:hlinkClr xmlns:ahyp="http://schemas.microsoft.com/office/drawing/2018/hyperlinkcolor" val="tx"/>
                    </a:ext>
                  </a:extLst>
                </a:hlinkClick>
              </a:rPr>
              <a:t>https://viindoo.com/vi/blog/quan-tri-doanh-nghiep-3/quan-ly-du-an-agile-bang-cong-nghe-so-127</a:t>
            </a:r>
            <a:r>
              <a:rPr lang="en-US" sz="1300">
                <a:solidFill>
                  <a:srgbClr val="0070C0"/>
                </a:solidFill>
              </a:rPr>
              <a:t> </a:t>
            </a:r>
          </a:p>
        </p:txBody>
      </p:sp>
      <p:sp>
        <p:nvSpPr>
          <p:cNvPr id="3" name="TextBox 2">
            <a:extLst>
              <a:ext uri="{FF2B5EF4-FFF2-40B4-BE49-F238E27FC236}">
                <a16:creationId xmlns:a16="http://schemas.microsoft.com/office/drawing/2014/main" id="{625578CA-A2FE-2EC3-E9AF-FA9E951CBA4B}"/>
              </a:ext>
            </a:extLst>
          </p:cNvPr>
          <p:cNvSpPr txBox="1"/>
          <p:nvPr/>
        </p:nvSpPr>
        <p:spPr>
          <a:xfrm>
            <a:off x="874644" y="1963972"/>
            <a:ext cx="7111242" cy="292388"/>
          </a:xfrm>
          <a:prstGeom prst="rect">
            <a:avLst/>
          </a:prstGeom>
          <a:noFill/>
        </p:spPr>
        <p:txBody>
          <a:bodyPr wrap="none" rtlCol="0">
            <a:spAutoFit/>
          </a:bodyPr>
          <a:lstStyle/>
          <a:p>
            <a:r>
              <a:rPr lang="en-US" sz="1300">
                <a:solidFill>
                  <a:srgbClr val="0070C0"/>
                </a:solidFill>
                <a:hlinkClick r:id="rId4">
                  <a:extLst>
                    <a:ext uri="{A12FA001-AC4F-418D-AE19-62706E023703}">
                      <ahyp:hlinkClr xmlns:ahyp="http://schemas.microsoft.com/office/drawing/2018/hyperlinkcolor" val="tx"/>
                    </a:ext>
                  </a:extLst>
                </a:hlinkClick>
              </a:rPr>
              <a:t>https://vn.got-it.ai/blog/agile-la-gi-nhung-ly-thuyet-co-ban-ve-agile-trong-phat-trien-phan-mem</a:t>
            </a:r>
            <a:r>
              <a:rPr lang="en-US" sz="1300">
                <a:solidFill>
                  <a:srgbClr val="0070C0"/>
                </a:solidFill>
              </a:rPr>
              <a:t>. </a:t>
            </a:r>
          </a:p>
        </p:txBody>
      </p:sp>
      <p:sp>
        <p:nvSpPr>
          <p:cNvPr id="5" name="TextBox 4">
            <a:extLst>
              <a:ext uri="{FF2B5EF4-FFF2-40B4-BE49-F238E27FC236}">
                <a16:creationId xmlns:a16="http://schemas.microsoft.com/office/drawing/2014/main" id="{E2B70B1E-6E0C-2553-2E82-C4D9798C7BC7}"/>
              </a:ext>
            </a:extLst>
          </p:cNvPr>
          <p:cNvSpPr txBox="1"/>
          <p:nvPr/>
        </p:nvSpPr>
        <p:spPr>
          <a:xfrm>
            <a:off x="874644" y="2481215"/>
            <a:ext cx="3483646" cy="292388"/>
          </a:xfrm>
          <a:prstGeom prst="rect">
            <a:avLst/>
          </a:prstGeom>
          <a:noFill/>
        </p:spPr>
        <p:txBody>
          <a:bodyPr wrap="none" rtlCol="0">
            <a:spAutoFit/>
          </a:bodyPr>
          <a:lstStyle/>
          <a:p>
            <a:r>
              <a:rPr lang="en-US" sz="1300">
                <a:solidFill>
                  <a:srgbClr val="0070C0"/>
                </a:solidFill>
                <a:hlinkClick r:id="rId5">
                  <a:extLst>
                    <a:ext uri="{A12FA001-AC4F-418D-AE19-62706E023703}">
                      <ahyp:hlinkClr xmlns:ahyp="http://schemas.microsoft.com/office/drawing/2018/hyperlinkcolor" val="tx"/>
                    </a:ext>
                  </a:extLst>
                </a:hlinkClick>
              </a:rPr>
              <a:t>https://topdev.vn/blog/tuyen-ngon-cua-agile/</a:t>
            </a:r>
            <a:r>
              <a:rPr lang="en-US" sz="1300">
                <a:solidFill>
                  <a:srgbClr val="0070C0"/>
                </a:solidFill>
              </a:rPr>
              <a:t> </a:t>
            </a:r>
          </a:p>
        </p:txBody>
      </p:sp>
      <p:sp>
        <p:nvSpPr>
          <p:cNvPr id="6" name="TextBox 5">
            <a:extLst>
              <a:ext uri="{FF2B5EF4-FFF2-40B4-BE49-F238E27FC236}">
                <a16:creationId xmlns:a16="http://schemas.microsoft.com/office/drawing/2014/main" id="{89DE8EE0-7718-CD36-55DF-C8EAAA200A0A}"/>
              </a:ext>
            </a:extLst>
          </p:cNvPr>
          <p:cNvSpPr txBox="1"/>
          <p:nvPr/>
        </p:nvSpPr>
        <p:spPr>
          <a:xfrm>
            <a:off x="874644" y="2998458"/>
            <a:ext cx="3778599" cy="292388"/>
          </a:xfrm>
          <a:prstGeom prst="rect">
            <a:avLst/>
          </a:prstGeom>
          <a:noFill/>
        </p:spPr>
        <p:txBody>
          <a:bodyPr wrap="none" rtlCol="0">
            <a:spAutoFit/>
          </a:bodyPr>
          <a:lstStyle/>
          <a:p>
            <a:r>
              <a:rPr lang="en-US" sz="1300">
                <a:solidFill>
                  <a:srgbClr val="0070C0"/>
                </a:solidFill>
                <a:hlinkClick r:id="rId6">
                  <a:extLst>
                    <a:ext uri="{A12FA001-AC4F-418D-AE19-62706E023703}">
                      <ahyp:hlinkClr xmlns:ahyp="http://schemas.microsoft.com/office/drawing/2018/hyperlinkcolor" val="tx"/>
                    </a:ext>
                  </a:extLst>
                </a:hlinkClick>
              </a:rPr>
              <a:t>https://businesswiki.codx.vn/phuong-phap-agile/</a:t>
            </a:r>
            <a:r>
              <a:rPr lang="en-US" sz="1300">
                <a:solidFill>
                  <a:srgbClr val="0070C0"/>
                </a:solidFill>
              </a:rPr>
              <a:t> </a:t>
            </a:r>
          </a:p>
        </p:txBody>
      </p:sp>
      <p:sp>
        <p:nvSpPr>
          <p:cNvPr id="7" name="TextBox 6">
            <a:extLst>
              <a:ext uri="{FF2B5EF4-FFF2-40B4-BE49-F238E27FC236}">
                <a16:creationId xmlns:a16="http://schemas.microsoft.com/office/drawing/2014/main" id="{C3C9BC74-04FC-471C-9CC8-0897B91E96CE}"/>
              </a:ext>
            </a:extLst>
          </p:cNvPr>
          <p:cNvSpPr txBox="1"/>
          <p:nvPr/>
        </p:nvSpPr>
        <p:spPr>
          <a:xfrm>
            <a:off x="874644" y="3515701"/>
            <a:ext cx="4140877" cy="292388"/>
          </a:xfrm>
          <a:prstGeom prst="rect">
            <a:avLst/>
          </a:prstGeom>
          <a:noFill/>
        </p:spPr>
        <p:txBody>
          <a:bodyPr wrap="none" rtlCol="0">
            <a:spAutoFit/>
          </a:bodyPr>
          <a:lstStyle/>
          <a:p>
            <a:r>
              <a:rPr lang="en-US" sz="1300">
                <a:solidFill>
                  <a:srgbClr val="0070C0"/>
                </a:solidFill>
                <a:hlinkClick r:id="rId7">
                  <a:extLst>
                    <a:ext uri="{A12FA001-AC4F-418D-AE19-62706E023703}">
                      <ahyp:hlinkClr xmlns:ahyp="http://schemas.microsoft.com/office/drawing/2018/hyperlinkcolor" val="tx"/>
                    </a:ext>
                  </a:extLst>
                </a:hlinkClick>
              </a:rPr>
              <a:t>https://www.productboard.com/glossary/agile-values/</a:t>
            </a:r>
            <a:r>
              <a:rPr lang="en-US" sz="1300">
                <a:solidFill>
                  <a:srgbClr val="0070C0"/>
                </a:solidFill>
              </a:rPr>
              <a:t> </a:t>
            </a:r>
          </a:p>
        </p:txBody>
      </p:sp>
    </p:spTree>
    <p:extLst>
      <p:ext uri="{BB962C8B-B14F-4D97-AF65-F5344CB8AC3E}">
        <p14:creationId xmlns:p14="http://schemas.microsoft.com/office/powerpoint/2010/main" val="3672742855"/>
      </p:ext>
    </p:extLst>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 name="Hộp Văn bản 3">
            <a:extLst>
              <a:ext uri="{FF2B5EF4-FFF2-40B4-BE49-F238E27FC236}">
                <a16:creationId xmlns:a16="http://schemas.microsoft.com/office/drawing/2014/main" id="{BCDE55B4-581F-3D66-8605-3535094D3186}"/>
              </a:ext>
            </a:extLst>
          </p:cNvPr>
          <p:cNvSpPr txBox="1"/>
          <p:nvPr/>
        </p:nvSpPr>
        <p:spPr>
          <a:xfrm>
            <a:off x="1993640" y="272868"/>
            <a:ext cx="495073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3000" b="1"/>
              <a:t>08. Tài liệu tham khảo</a:t>
            </a:r>
          </a:p>
        </p:txBody>
      </p:sp>
      <p:sp>
        <p:nvSpPr>
          <p:cNvPr id="10" name="TextBox 9">
            <a:extLst>
              <a:ext uri="{FF2B5EF4-FFF2-40B4-BE49-F238E27FC236}">
                <a16:creationId xmlns:a16="http://schemas.microsoft.com/office/drawing/2014/main" id="{5D1CCB6B-1F69-AA7C-A2C1-EA88C30A2A0A}"/>
              </a:ext>
            </a:extLst>
          </p:cNvPr>
          <p:cNvSpPr txBox="1"/>
          <p:nvPr/>
        </p:nvSpPr>
        <p:spPr>
          <a:xfrm>
            <a:off x="843254" y="2198307"/>
            <a:ext cx="7680960" cy="492443"/>
          </a:xfrm>
          <a:prstGeom prst="rect">
            <a:avLst/>
          </a:prstGeom>
          <a:noFill/>
        </p:spPr>
        <p:txBody>
          <a:bodyPr wrap="square" rtlCol="0">
            <a:spAutoFit/>
          </a:bodyPr>
          <a:lstStyle/>
          <a:p>
            <a:r>
              <a:rPr lang="en-US" sz="1300">
                <a:solidFill>
                  <a:srgbClr val="0070C0"/>
                </a:solidFill>
                <a:hlinkClick r:id="rId3">
                  <a:extLst>
                    <a:ext uri="{A12FA001-AC4F-418D-AE19-62706E023703}">
                      <ahyp:hlinkClr xmlns:ahyp="http://schemas.microsoft.com/office/drawing/2018/hyperlinkcolor" val="tx"/>
                    </a:ext>
                  </a:extLst>
                </a:hlinkClick>
              </a:rPr>
              <a:t>https://viindoo.com/vi/blog/quan-tri-doanh-nghiep-3/mo-hinh-agile-la-gi-uu-nhuoc-diem-va-cach-trien-khai-hieu-qua-516</a:t>
            </a:r>
            <a:r>
              <a:rPr lang="en-US" sz="1300">
                <a:solidFill>
                  <a:srgbClr val="0070C0"/>
                </a:solidFill>
              </a:rPr>
              <a:t> </a:t>
            </a:r>
          </a:p>
        </p:txBody>
      </p:sp>
      <p:sp>
        <p:nvSpPr>
          <p:cNvPr id="11" name="TextBox 10">
            <a:extLst>
              <a:ext uri="{FF2B5EF4-FFF2-40B4-BE49-F238E27FC236}">
                <a16:creationId xmlns:a16="http://schemas.microsoft.com/office/drawing/2014/main" id="{420E7C02-064F-A417-7C22-A50D558FDC2B}"/>
              </a:ext>
            </a:extLst>
          </p:cNvPr>
          <p:cNvSpPr txBox="1"/>
          <p:nvPr/>
        </p:nvSpPr>
        <p:spPr>
          <a:xfrm>
            <a:off x="843254" y="2995645"/>
            <a:ext cx="6444393" cy="292388"/>
          </a:xfrm>
          <a:prstGeom prst="rect">
            <a:avLst/>
          </a:prstGeom>
          <a:noFill/>
        </p:spPr>
        <p:txBody>
          <a:bodyPr wrap="none" rtlCol="0">
            <a:spAutoFit/>
          </a:bodyPr>
          <a:lstStyle/>
          <a:p>
            <a:r>
              <a:rPr lang="en-US" sz="1300">
                <a:solidFill>
                  <a:srgbClr val="0070C0"/>
                </a:solidFill>
                <a:hlinkClick r:id="rId4">
                  <a:extLst>
                    <a:ext uri="{A12FA001-AC4F-418D-AE19-62706E023703}">
                      <ahyp:hlinkClr xmlns:ahyp="http://schemas.microsoft.com/office/drawing/2018/hyperlinkcolor" val="tx"/>
                    </a:ext>
                  </a:extLst>
                </a:hlinkClick>
              </a:rPr>
              <a:t>https://fastwork.vn/agile-la-gi/#Cac_loai_du_an_phu_hop_de_trien_khai_Agile_la_gi</a:t>
            </a:r>
            <a:r>
              <a:rPr lang="en-US" sz="1300">
                <a:solidFill>
                  <a:srgbClr val="0070C0"/>
                </a:solidFill>
              </a:rPr>
              <a:t> </a:t>
            </a:r>
          </a:p>
        </p:txBody>
      </p:sp>
      <p:sp>
        <p:nvSpPr>
          <p:cNvPr id="12" name="TextBox 11">
            <a:extLst>
              <a:ext uri="{FF2B5EF4-FFF2-40B4-BE49-F238E27FC236}">
                <a16:creationId xmlns:a16="http://schemas.microsoft.com/office/drawing/2014/main" id="{A85A8FF8-9A2E-C6AC-F59C-D66CEAEDB5CB}"/>
              </a:ext>
            </a:extLst>
          </p:cNvPr>
          <p:cNvSpPr txBox="1"/>
          <p:nvPr/>
        </p:nvSpPr>
        <p:spPr>
          <a:xfrm>
            <a:off x="843254" y="3592928"/>
            <a:ext cx="5630067" cy="292388"/>
          </a:xfrm>
          <a:prstGeom prst="rect">
            <a:avLst/>
          </a:prstGeom>
          <a:noFill/>
        </p:spPr>
        <p:txBody>
          <a:bodyPr wrap="none" rtlCol="0">
            <a:spAutoFit/>
          </a:bodyPr>
          <a:lstStyle/>
          <a:p>
            <a:r>
              <a:rPr lang="en-US" sz="1300">
                <a:solidFill>
                  <a:srgbClr val="0070C0"/>
                </a:solidFill>
                <a:hlinkClick r:id="rId5">
                  <a:extLst>
                    <a:ext uri="{A12FA001-AC4F-418D-AE19-62706E023703}">
                      <ahyp:hlinkClr xmlns:ahyp="http://schemas.microsoft.com/office/drawing/2018/hyperlinkcolor" val="tx"/>
                    </a:ext>
                  </a:extLst>
                </a:hlinkClick>
              </a:rPr>
              <a:t>https://viindoo.com/vi/blog/quan-tri-doanh-nghiep-3/agile-vs-waterfall-300</a:t>
            </a:r>
            <a:r>
              <a:rPr lang="en-US" sz="1300">
                <a:solidFill>
                  <a:srgbClr val="0070C0"/>
                </a:solidFill>
              </a:rPr>
              <a:t> </a:t>
            </a:r>
          </a:p>
        </p:txBody>
      </p:sp>
      <p:sp>
        <p:nvSpPr>
          <p:cNvPr id="14" name="TextBox 13">
            <a:extLst>
              <a:ext uri="{FF2B5EF4-FFF2-40B4-BE49-F238E27FC236}">
                <a16:creationId xmlns:a16="http://schemas.microsoft.com/office/drawing/2014/main" id="{A21C795A-BEF5-0411-A254-E590C1978103}"/>
              </a:ext>
            </a:extLst>
          </p:cNvPr>
          <p:cNvSpPr txBox="1"/>
          <p:nvPr/>
        </p:nvSpPr>
        <p:spPr>
          <a:xfrm>
            <a:off x="843254" y="1684222"/>
            <a:ext cx="7457491" cy="292388"/>
          </a:xfrm>
          <a:prstGeom prst="rect">
            <a:avLst/>
          </a:prstGeom>
          <a:noFill/>
        </p:spPr>
        <p:txBody>
          <a:bodyPr wrap="none" rtlCol="0">
            <a:spAutoFit/>
          </a:bodyPr>
          <a:lstStyle/>
          <a:p>
            <a:r>
              <a:rPr lang="en-US" sz="1300">
                <a:solidFill>
                  <a:srgbClr val="0070C0"/>
                </a:solidFill>
                <a:hlinkClick r:id="rId6">
                  <a:extLst>
                    <a:ext uri="{A12FA001-AC4F-418D-AE19-62706E023703}">
                      <ahyp:hlinkClr xmlns:ahyp="http://schemas.microsoft.com/office/drawing/2018/hyperlinkcolor" val="tx"/>
                    </a:ext>
                  </a:extLst>
                </a:hlinkClick>
              </a:rPr>
              <a:t>https://vn.got-it.ai/blog/5-phuong-phap-agile-pho-bien-trong-phat-trien-phan-mem-ma-ban-nen-biet</a:t>
            </a:r>
            <a:r>
              <a:rPr lang="en-US" sz="1300">
                <a:solidFill>
                  <a:srgbClr val="0070C0"/>
                </a:solidFill>
              </a:rPr>
              <a:t> </a:t>
            </a:r>
          </a:p>
        </p:txBody>
      </p:sp>
    </p:spTree>
    <p:extLst>
      <p:ext uri="{BB962C8B-B14F-4D97-AF65-F5344CB8AC3E}">
        <p14:creationId xmlns:p14="http://schemas.microsoft.com/office/powerpoint/2010/main" val="1665286361"/>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0"/>
          <p:cNvSpPr txBox="1">
            <a:spLocks noGrp="1"/>
          </p:cNvSpPr>
          <p:nvPr>
            <p:ph type="title"/>
          </p:nvPr>
        </p:nvSpPr>
        <p:spPr>
          <a:xfrm>
            <a:off x="5041899" y="2548725"/>
            <a:ext cx="3952081" cy="621900"/>
          </a:xfrm>
          <a:prstGeom prst="rect">
            <a:avLst/>
          </a:prstGeom>
        </p:spPr>
        <p:txBody>
          <a:bodyPr spcFirstLastPara="1" wrap="square" lIns="91425" tIns="91425" rIns="91425" bIns="91425" anchor="ctr" anchorCtr="0">
            <a:noAutofit/>
          </a:bodyPr>
          <a:lstStyle/>
          <a:p>
            <a:r>
              <a:rPr lang="fr" sz="4000">
                <a:latin typeface="+mj-lt"/>
              </a:rPr>
              <a:t>Giới </a:t>
            </a:r>
            <a:r>
              <a:rPr lang="en-US" sz="4000" err="1">
                <a:latin typeface="+mj-lt"/>
              </a:rPr>
              <a:t>Thiệu</a:t>
            </a:r>
            <a:r>
              <a:rPr lang="en-US" sz="4000">
                <a:latin typeface="+mj-lt"/>
              </a:rPr>
              <a:t> </a:t>
            </a:r>
          </a:p>
        </p:txBody>
      </p:sp>
      <p:sp>
        <p:nvSpPr>
          <p:cNvPr id="417" name="Google Shape;417;p60"/>
          <p:cNvSpPr txBox="1">
            <a:spLocks noGrp="1"/>
          </p:cNvSpPr>
          <p:nvPr>
            <p:ph type="title" idx="2"/>
          </p:nvPr>
        </p:nvSpPr>
        <p:spPr>
          <a:xfrm>
            <a:off x="4932950" y="1165925"/>
            <a:ext cx="4211100" cy="1156800"/>
          </a:xfrm>
          <a:prstGeom prst="rect">
            <a:avLst/>
          </a:prstGeom>
        </p:spPr>
        <p:txBody>
          <a:bodyPr spcFirstLastPara="1" wrap="square" lIns="182875" tIns="182875" rIns="91425" bIns="91425" anchor="ctr" anchorCtr="0">
            <a:noAutofit/>
          </a:bodyPr>
          <a:lstStyle/>
          <a:p>
            <a:pPr marL="0" lvl="0" indent="0" algn="l" rtl="0">
              <a:spcBef>
                <a:spcPts val="0"/>
              </a:spcBef>
              <a:spcAft>
                <a:spcPts val="0"/>
              </a:spcAft>
              <a:buNone/>
            </a:pPr>
            <a:r>
              <a:rPr lang="fr">
                <a:latin typeface="Arial (Headings)"/>
              </a:rPr>
              <a:t>01</a:t>
            </a:r>
            <a:endParaRPr>
              <a:latin typeface="Arial (Headings)"/>
            </a:endParaRPr>
          </a:p>
        </p:txBody>
      </p:sp>
      <p:pic>
        <p:nvPicPr>
          <p:cNvPr id="419" name="Google Shape;419;p60"/>
          <p:cNvPicPr preferRelativeResize="0"/>
          <p:nvPr/>
        </p:nvPicPr>
        <p:blipFill rotWithShape="1">
          <a:blip r:embed="rId3">
            <a:alphaModFix/>
          </a:blip>
          <a:srcRect t="24674" r="50729" b="24679"/>
          <a:stretch/>
        </p:blipFill>
        <p:spPr>
          <a:xfrm>
            <a:off x="450050" y="688850"/>
            <a:ext cx="3663800" cy="376580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6"/>
                                        </p:tgtEl>
                                        <p:attrNameLst>
                                          <p:attrName>style.visibility</p:attrName>
                                        </p:attrNameLst>
                                      </p:cBhvr>
                                      <p:to>
                                        <p:strVal val="visible"/>
                                      </p:to>
                                    </p:set>
                                    <p:anim calcmode="lin" valueType="num">
                                      <p:cBhvr additive="base">
                                        <p:cTn id="7" dur="1000"/>
                                        <p:tgtEl>
                                          <p:spTgt spid="416"/>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17"/>
                                        </p:tgtEl>
                                        <p:attrNameLst>
                                          <p:attrName>style.visibility</p:attrName>
                                        </p:attrNameLst>
                                      </p:cBhvr>
                                      <p:to>
                                        <p:strVal val="visible"/>
                                      </p:to>
                                    </p:set>
                                    <p:anim calcmode="lin" valueType="num">
                                      <p:cBhvr additive="base">
                                        <p:cTn id="10" dur="1000"/>
                                        <p:tgtEl>
                                          <p:spTgt spid="417"/>
                                        </p:tgtEl>
                                        <p:attrNameLst>
                                          <p:attrName>ppt_x</p:attrName>
                                        </p:attrNameLst>
                                      </p:cBhvr>
                                      <p:tavLst>
                                        <p:tav tm="0">
                                          <p:val>
                                            <p:strVal val="#ppt_x+1"/>
                                          </p:val>
                                        </p:tav>
                                        <p:tav tm="100000">
                                          <p:val>
                                            <p:strVal val="#ppt_x"/>
                                          </p:val>
                                        </p:tav>
                                      </p:tavLst>
                                    </p:anim>
                                  </p:childTnLst>
                                </p:cTn>
                              </p:par>
                              <p:par>
                                <p:cTn id="11" presetID="1" presetClass="entr" presetSubtype="0" fill="hold" nodeType="withEffect">
                                  <p:stCondLst>
                                    <p:cond delay="0"/>
                                  </p:stCondLst>
                                  <p:childTnLst>
                                    <p:set>
                                      <p:cBhvr>
                                        <p:cTn id="12" dur="1" fill="hold">
                                          <p:stCondLst>
                                            <p:cond delay="0"/>
                                          </p:stCondLst>
                                        </p:cTn>
                                        <p:tgtEl>
                                          <p:spTgt spid="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 name="Hộp Văn bản 3">
            <a:extLst>
              <a:ext uri="{FF2B5EF4-FFF2-40B4-BE49-F238E27FC236}">
                <a16:creationId xmlns:a16="http://schemas.microsoft.com/office/drawing/2014/main" id="{BCDE55B4-581F-3D66-8605-3535094D3186}"/>
              </a:ext>
            </a:extLst>
          </p:cNvPr>
          <p:cNvSpPr txBox="1"/>
          <p:nvPr/>
        </p:nvSpPr>
        <p:spPr>
          <a:xfrm>
            <a:off x="2462735" y="1289869"/>
            <a:ext cx="495073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CẢM ƠN THẦY VÀ CÁC BẠN ĐÃ LẮNG NGHE</a:t>
            </a:r>
            <a:r>
              <a:rPr lang="vi-VN" sz="3000" b="1"/>
              <a:t>!</a:t>
            </a:r>
          </a:p>
        </p:txBody>
      </p:sp>
      <p:pic>
        <p:nvPicPr>
          <p:cNvPr id="3" name="Picture 2">
            <a:extLst>
              <a:ext uri="{FF2B5EF4-FFF2-40B4-BE49-F238E27FC236}">
                <a16:creationId xmlns:a16="http://schemas.microsoft.com/office/drawing/2014/main" id="{E143272C-AE01-7697-6051-749344ABB815}"/>
              </a:ext>
            </a:extLst>
          </p:cNvPr>
          <p:cNvPicPr>
            <a:picLocks noChangeAspect="1"/>
          </p:cNvPicPr>
          <p:nvPr/>
        </p:nvPicPr>
        <p:blipFill>
          <a:blip r:embed="rId3"/>
          <a:stretch>
            <a:fillRect/>
          </a:stretch>
        </p:blipFill>
        <p:spPr>
          <a:xfrm>
            <a:off x="6345235" y="2663009"/>
            <a:ext cx="1710379" cy="1780123"/>
          </a:xfrm>
          <a:prstGeom prst="rect">
            <a:avLst/>
          </a:prstGeom>
        </p:spPr>
      </p:pic>
      <p:pic>
        <p:nvPicPr>
          <p:cNvPr id="8" name="Picture 7" descr="Cartoon character holding a book&#10;&#10;Description automatically generated">
            <a:extLst>
              <a:ext uri="{FF2B5EF4-FFF2-40B4-BE49-F238E27FC236}">
                <a16:creationId xmlns:a16="http://schemas.microsoft.com/office/drawing/2014/main" id="{3A061F53-06DF-498D-85A1-32C14CD4DAE5}"/>
              </a:ext>
            </a:extLst>
          </p:cNvPr>
          <p:cNvPicPr>
            <a:picLocks noChangeAspect="1"/>
          </p:cNvPicPr>
          <p:nvPr/>
        </p:nvPicPr>
        <p:blipFill>
          <a:blip r:embed="rId4"/>
          <a:stretch>
            <a:fillRect/>
          </a:stretch>
        </p:blipFill>
        <p:spPr>
          <a:xfrm>
            <a:off x="3751776" y="2571750"/>
            <a:ext cx="1868462" cy="2392236"/>
          </a:xfrm>
          <a:prstGeom prst="rect">
            <a:avLst/>
          </a:prstGeom>
        </p:spPr>
      </p:pic>
      <p:pic>
        <p:nvPicPr>
          <p:cNvPr id="5" name="Picture 4" descr="A cartoon of a rabbit and a chick&#10;&#10;Description automatically generated">
            <a:extLst>
              <a:ext uri="{FF2B5EF4-FFF2-40B4-BE49-F238E27FC236}">
                <a16:creationId xmlns:a16="http://schemas.microsoft.com/office/drawing/2014/main" id="{E0D7B49A-29CE-283D-6D4B-0FDCC8B095D4}"/>
              </a:ext>
            </a:extLst>
          </p:cNvPr>
          <p:cNvPicPr>
            <a:picLocks noChangeAspect="1"/>
          </p:cNvPicPr>
          <p:nvPr/>
        </p:nvPicPr>
        <p:blipFill>
          <a:blip r:embed="rId5"/>
          <a:stretch>
            <a:fillRect/>
          </a:stretch>
        </p:blipFill>
        <p:spPr>
          <a:xfrm>
            <a:off x="474682" y="2663009"/>
            <a:ext cx="2552097" cy="1597447"/>
          </a:xfrm>
          <a:prstGeom prst="rect">
            <a:avLst/>
          </a:prstGeom>
        </p:spPr>
      </p:pic>
    </p:spTree>
    <p:extLst>
      <p:ext uri="{BB962C8B-B14F-4D97-AF65-F5344CB8AC3E}">
        <p14:creationId xmlns:p14="http://schemas.microsoft.com/office/powerpoint/2010/main" val="3830947550"/>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63"/>
          <p:cNvSpPr txBox="1">
            <a:spLocks noGrp="1"/>
          </p:cNvSpPr>
          <p:nvPr>
            <p:ph type="title"/>
          </p:nvPr>
        </p:nvSpPr>
        <p:spPr>
          <a:xfrm>
            <a:off x="720000" y="23668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err="1">
                <a:latin typeface="+mj-lt"/>
              </a:rPr>
              <a:t>Giới</a:t>
            </a:r>
            <a:r>
              <a:rPr lang="en-US">
                <a:latin typeface="+mj-lt"/>
              </a:rPr>
              <a:t> </a:t>
            </a:r>
            <a:r>
              <a:rPr lang="en-US" err="1">
                <a:latin typeface="+mj-lt"/>
              </a:rPr>
              <a:t>thiệu</a:t>
            </a:r>
            <a:r>
              <a:rPr lang="en-US">
                <a:latin typeface="+mj-lt"/>
              </a:rPr>
              <a:t> </a:t>
            </a:r>
            <a:r>
              <a:rPr lang="en-US" err="1">
                <a:latin typeface="+mj-lt"/>
              </a:rPr>
              <a:t>về</a:t>
            </a:r>
            <a:r>
              <a:rPr lang="en-US">
                <a:latin typeface="+mj-lt"/>
              </a:rPr>
              <a:t> Agile </a:t>
            </a:r>
          </a:p>
        </p:txBody>
      </p:sp>
      <p:sp>
        <p:nvSpPr>
          <p:cNvPr id="6" name="TextBox 5">
            <a:extLst>
              <a:ext uri="{FF2B5EF4-FFF2-40B4-BE49-F238E27FC236}">
                <a16:creationId xmlns:a16="http://schemas.microsoft.com/office/drawing/2014/main" id="{A121609E-8493-E9B2-EC20-EEFBBC7A4868}"/>
              </a:ext>
            </a:extLst>
          </p:cNvPr>
          <p:cNvSpPr txBox="1"/>
          <p:nvPr/>
        </p:nvSpPr>
        <p:spPr>
          <a:xfrm>
            <a:off x="1129990" y="1345199"/>
            <a:ext cx="4319240" cy="3477875"/>
          </a:xfrm>
          <a:prstGeom prst="rect">
            <a:avLst/>
          </a:prstGeom>
          <a:noFill/>
        </p:spPr>
        <p:txBody>
          <a:bodyPr wrap="square" rtlCol="0">
            <a:spAutoFit/>
          </a:bodyPr>
          <a:lstStyle/>
          <a:p>
            <a:r>
              <a:rPr lang="en-US" sz="2000">
                <a:solidFill>
                  <a:schemeClr val="tx1"/>
                </a:solidFill>
                <a:latin typeface="Arial (Headings)"/>
              </a:rPr>
              <a:t>P</a:t>
            </a:r>
            <a:r>
              <a:rPr lang="vi-VN" sz="2000" i="0">
                <a:solidFill>
                  <a:schemeClr val="tx1"/>
                </a:solidFill>
                <a:effectLst/>
                <a:latin typeface="Arial (Headings)"/>
              </a:rPr>
              <a:t>hương pháp linh hoạt trong phát triển phần mềm nhằm đưa sản phẩm đến người dùng càng nhanh càng tốt</a:t>
            </a:r>
            <a:r>
              <a:rPr lang="en-US" sz="2000" i="0">
                <a:solidFill>
                  <a:schemeClr val="tx1"/>
                </a:solidFill>
                <a:effectLst/>
                <a:latin typeface="Arial (Headings)"/>
              </a:rPr>
              <a:t>.</a:t>
            </a:r>
          </a:p>
          <a:p>
            <a:r>
              <a:rPr lang="en-US" sz="2000">
                <a:solidFill>
                  <a:schemeClr val="tx1"/>
                </a:solidFill>
                <a:effectLst/>
                <a:latin typeface="+mj-lt"/>
                <a:ea typeface="Times New Roman" panose="02020603050405020304" pitchFamily="18" charset="0"/>
              </a:rPr>
              <a:t>Sau </a:t>
            </a:r>
            <a:r>
              <a:rPr lang="en-US" sz="2000" err="1">
                <a:solidFill>
                  <a:schemeClr val="tx1"/>
                </a:solidFill>
                <a:effectLst/>
                <a:latin typeface="+mj-lt"/>
                <a:ea typeface="Times New Roman" panose="02020603050405020304" pitchFamily="18" charset="0"/>
              </a:rPr>
              <a:t>mỗi</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giai</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đoạn</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ngắn</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kết</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quả</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thực</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hiện</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đều</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được</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đánh</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giá</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lại</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điều</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chỉnh</a:t>
            </a:r>
            <a:r>
              <a:rPr lang="en-US" sz="2000">
                <a:solidFill>
                  <a:schemeClr val="tx1"/>
                </a:solidFill>
                <a:latin typeface="+mj-lt"/>
                <a:ea typeface="Times New Roman" panose="02020603050405020304" pitchFamily="18" charset="0"/>
              </a:rPr>
              <a:t> </a:t>
            </a:r>
            <a:r>
              <a:rPr lang="vi-VN" sz="2000">
                <a:solidFill>
                  <a:schemeClr val="tx1"/>
                </a:solidFill>
                <a:latin typeface="+mn-lt"/>
                <a:ea typeface="Times New Roman" panose="02020603050405020304" pitchFamily="18" charset="0"/>
              </a:rPr>
              <a:t>để</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đảm</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bảo</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theo</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sát</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yêu</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cầu</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và</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mục</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tiêu</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đề</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ra</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hoặc</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đổi</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hướng</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kịp</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lúc</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nếu</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có</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thay</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đổi</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bất</a:t>
            </a:r>
            <a:r>
              <a:rPr lang="en-US" sz="2000">
                <a:solidFill>
                  <a:schemeClr val="tx1"/>
                </a:solidFill>
                <a:effectLst/>
                <a:latin typeface="+mj-lt"/>
                <a:ea typeface="Times New Roman" panose="02020603050405020304" pitchFamily="18" charset="0"/>
              </a:rPr>
              <a:t> </a:t>
            </a:r>
            <a:r>
              <a:rPr lang="en-US" sz="2000" err="1">
                <a:solidFill>
                  <a:schemeClr val="tx1"/>
                </a:solidFill>
                <a:effectLst/>
                <a:latin typeface="+mj-lt"/>
                <a:ea typeface="Times New Roman" panose="02020603050405020304" pitchFamily="18" charset="0"/>
              </a:rPr>
              <a:t>kỳ</a:t>
            </a:r>
            <a:r>
              <a:rPr lang="en-US" sz="2000">
                <a:solidFill>
                  <a:schemeClr val="tx1"/>
                </a:solidFill>
                <a:effectLst/>
                <a:latin typeface="+mj-lt"/>
                <a:ea typeface="Times New Roman" panose="02020603050405020304" pitchFamily="18" charset="0"/>
              </a:rPr>
              <a:t>.</a:t>
            </a:r>
            <a:endParaRPr lang="en-US" sz="2000">
              <a:solidFill>
                <a:schemeClr val="tx1"/>
              </a:solidFill>
              <a:latin typeface="+mj-lt"/>
            </a:endParaRPr>
          </a:p>
          <a:p>
            <a:endParaRPr lang="en-US" sz="2000" i="0">
              <a:solidFill>
                <a:schemeClr val="tx1"/>
              </a:solidFill>
              <a:effectLst/>
              <a:latin typeface="Arial (Headings)"/>
            </a:endParaRPr>
          </a:p>
        </p:txBody>
      </p:sp>
      <p:pic>
        <p:nvPicPr>
          <p:cNvPr id="3" name="Picture 2">
            <a:extLst>
              <a:ext uri="{FF2B5EF4-FFF2-40B4-BE49-F238E27FC236}">
                <a16:creationId xmlns:a16="http://schemas.microsoft.com/office/drawing/2014/main" id="{AB3BE77F-E527-AB7F-76FB-2CDCF3290CEF}"/>
              </a:ext>
            </a:extLst>
          </p:cNvPr>
          <p:cNvPicPr>
            <a:picLocks noChangeAspect="1"/>
          </p:cNvPicPr>
          <p:nvPr/>
        </p:nvPicPr>
        <p:blipFill>
          <a:blip r:embed="rId3"/>
          <a:stretch>
            <a:fillRect/>
          </a:stretch>
        </p:blipFill>
        <p:spPr>
          <a:xfrm>
            <a:off x="5270810" y="1345199"/>
            <a:ext cx="3354229" cy="2806819"/>
          </a:xfrm>
          <a:prstGeom prst="rect">
            <a:avLst/>
          </a:prstGeom>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77"/>
          <p:cNvSpPr txBox="1">
            <a:spLocks noGrp="1"/>
          </p:cNvSpPr>
          <p:nvPr>
            <p:ph type="title"/>
          </p:nvPr>
        </p:nvSpPr>
        <p:spPr>
          <a:xfrm>
            <a:off x="4804087" y="345717"/>
            <a:ext cx="3686400" cy="5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sz="3000">
                <a:latin typeface="+mj-lt"/>
              </a:rPr>
              <a:t>Lịch Sử</a:t>
            </a:r>
            <a:endParaRPr sz="3000">
              <a:latin typeface="+mj-lt"/>
            </a:endParaRPr>
          </a:p>
        </p:txBody>
      </p:sp>
      <p:sp>
        <p:nvSpPr>
          <p:cNvPr id="809" name="Google Shape;809;p77"/>
          <p:cNvSpPr txBox="1">
            <a:spLocks noGrp="1"/>
          </p:cNvSpPr>
          <p:nvPr>
            <p:ph type="subTitle" idx="1"/>
          </p:nvPr>
        </p:nvSpPr>
        <p:spPr>
          <a:xfrm>
            <a:off x="4744375" y="764743"/>
            <a:ext cx="4164225" cy="3614013"/>
          </a:xfrm>
          <a:prstGeom prst="rect">
            <a:avLst/>
          </a:prstGeom>
        </p:spPr>
        <p:txBody>
          <a:bodyPr spcFirstLastPara="1" wrap="square" lIns="91425" tIns="91425" rIns="91425" bIns="91425" anchor="ctr" anchorCtr="0">
            <a:noAutofit/>
          </a:bodyPr>
          <a:lstStyle/>
          <a:p>
            <a:pPr marL="0" indent="0"/>
            <a:r>
              <a:rPr lang="vi-VN" sz="2000" err="1">
                <a:latin typeface="Arial"/>
              </a:rPr>
              <a:t>Agile</a:t>
            </a:r>
            <a:r>
              <a:rPr lang="vi-VN" sz="2000">
                <a:latin typeface="Arial"/>
              </a:rPr>
              <a:t> xuất hiện sớm từ năm 1957 nhưng chỉ thực sự trở nên phổ biến vào năm 2001, khi một nhóm 17 kỹ sư phần mềm họp tại </a:t>
            </a:r>
            <a:r>
              <a:rPr lang="vi-VN" sz="2000" err="1">
                <a:latin typeface="Arial"/>
              </a:rPr>
              <a:t>Utah</a:t>
            </a:r>
            <a:r>
              <a:rPr lang="vi-VN" sz="2000">
                <a:latin typeface="Arial"/>
              </a:rPr>
              <a:t> để thảo luận về một phương pháp quản lý phần mềm mới, kết quả là </a:t>
            </a:r>
            <a:r>
              <a:rPr lang="vi-VN" sz="2000" err="1">
                <a:latin typeface="Arial"/>
              </a:rPr>
              <a:t>Manifesto</a:t>
            </a:r>
            <a:r>
              <a:rPr lang="vi-VN" sz="2000">
                <a:latin typeface="Arial"/>
              </a:rPr>
              <a:t> </a:t>
            </a:r>
            <a:r>
              <a:rPr lang="vi-VN" sz="2000" err="1">
                <a:latin typeface="Arial"/>
              </a:rPr>
              <a:t>for</a:t>
            </a:r>
            <a:r>
              <a:rPr lang="vi-VN" sz="2000">
                <a:latin typeface="Arial"/>
              </a:rPr>
              <a:t> </a:t>
            </a:r>
            <a:r>
              <a:rPr lang="vi-VN" sz="2000" err="1">
                <a:latin typeface="Arial"/>
              </a:rPr>
              <a:t>Agile</a:t>
            </a:r>
            <a:r>
              <a:rPr lang="vi-VN" sz="2000">
                <a:latin typeface="Arial"/>
              </a:rPr>
              <a:t> </a:t>
            </a:r>
            <a:r>
              <a:rPr lang="vi-VN" sz="2000" err="1">
                <a:latin typeface="Arial"/>
              </a:rPr>
              <a:t>Software</a:t>
            </a:r>
            <a:r>
              <a:rPr lang="vi-VN" sz="2000">
                <a:latin typeface="Arial"/>
              </a:rPr>
              <a:t> </a:t>
            </a:r>
            <a:r>
              <a:rPr lang="vi-VN" sz="2000" err="1">
                <a:latin typeface="Arial"/>
              </a:rPr>
              <a:t>Development</a:t>
            </a:r>
            <a:r>
              <a:rPr lang="vi-VN" sz="2000">
                <a:latin typeface="Arial"/>
              </a:rPr>
              <a:t> (Tuyên ngôn </a:t>
            </a:r>
            <a:r>
              <a:rPr lang="vi-VN" sz="2000" err="1">
                <a:latin typeface="Arial"/>
              </a:rPr>
              <a:t>Agile</a:t>
            </a:r>
            <a:r>
              <a:rPr lang="vi-VN" sz="2000">
                <a:latin typeface="Arial"/>
              </a:rPr>
              <a:t>).</a:t>
            </a:r>
            <a:endParaRPr lang="vi-VN" sz="1200">
              <a:latin typeface="Arial"/>
            </a:endParaRPr>
          </a:p>
        </p:txBody>
      </p:sp>
      <p:pic>
        <p:nvPicPr>
          <p:cNvPr id="3" name="Picture 2">
            <a:extLst>
              <a:ext uri="{FF2B5EF4-FFF2-40B4-BE49-F238E27FC236}">
                <a16:creationId xmlns:a16="http://schemas.microsoft.com/office/drawing/2014/main" id="{E1BBA364-B371-D70F-DE12-8CA5C9D60BFA}"/>
              </a:ext>
            </a:extLst>
          </p:cNvPr>
          <p:cNvPicPr>
            <a:picLocks noChangeAspect="1"/>
          </p:cNvPicPr>
          <p:nvPr/>
        </p:nvPicPr>
        <p:blipFill>
          <a:blip r:embed="rId3"/>
          <a:stretch>
            <a:fillRect/>
          </a:stretch>
        </p:blipFill>
        <p:spPr>
          <a:xfrm>
            <a:off x="183018" y="877617"/>
            <a:ext cx="3885968" cy="3507129"/>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809"/>
                                        </p:tgtEl>
                                        <p:attrNameLst>
                                          <p:attrName>style.visibility</p:attrName>
                                        </p:attrNameLst>
                                      </p:cBhvr>
                                      <p:to>
                                        <p:strVal val="visible"/>
                                      </p:to>
                                    </p:set>
                                    <p:anim calcmode="lin" valueType="num">
                                      <p:cBhvr additive="base">
                                        <p:cTn id="7" dur="1000"/>
                                        <p:tgtEl>
                                          <p:spTgt spid="80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08"/>
                                        </p:tgtEl>
                                        <p:attrNameLst>
                                          <p:attrName>style.visibility</p:attrName>
                                        </p:attrNameLst>
                                      </p:cBhvr>
                                      <p:to>
                                        <p:strVal val="visible"/>
                                      </p:to>
                                    </p:set>
                                    <p:anim calcmode="lin" valueType="num">
                                      <p:cBhvr additive="base">
                                        <p:cTn id="10" dur="1000"/>
                                        <p:tgtEl>
                                          <p:spTgt spid="8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0"/>
          <p:cNvSpPr/>
          <p:nvPr/>
        </p:nvSpPr>
        <p:spPr>
          <a:xfrm flipH="1">
            <a:off x="4879498" y="3306375"/>
            <a:ext cx="4264500" cy="11187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88" name="Google Shape;588;p70"/>
          <p:cNvSpPr/>
          <p:nvPr/>
        </p:nvSpPr>
        <p:spPr>
          <a:xfrm rot="10800000">
            <a:off x="4879275" y="1510888"/>
            <a:ext cx="4263600" cy="11187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89" name="Google Shape;589;p70"/>
          <p:cNvSpPr/>
          <p:nvPr/>
        </p:nvSpPr>
        <p:spPr>
          <a:xfrm>
            <a:off x="153" y="3306375"/>
            <a:ext cx="4264500" cy="11187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90" name="Google Shape;590;p70"/>
          <p:cNvSpPr/>
          <p:nvPr/>
        </p:nvSpPr>
        <p:spPr>
          <a:xfrm rot="10800000" flipH="1">
            <a:off x="3" y="1510888"/>
            <a:ext cx="4264500" cy="11187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91" name="Google Shape;591;p70"/>
          <p:cNvSpPr txBox="1">
            <a:spLocks noGrp="1"/>
          </p:cNvSpPr>
          <p:nvPr>
            <p:ph type="title"/>
          </p:nvPr>
        </p:nvSpPr>
        <p:spPr>
          <a:xfrm>
            <a:off x="720000" y="2892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latin typeface="+mj-lt"/>
              </a:rPr>
              <a:t>Tuyên Ngôn</a:t>
            </a:r>
            <a:endParaRPr>
              <a:latin typeface="+mj-lt"/>
            </a:endParaRPr>
          </a:p>
        </p:txBody>
      </p:sp>
      <p:sp>
        <p:nvSpPr>
          <p:cNvPr id="593" name="Google Shape;593;p70"/>
          <p:cNvSpPr txBox="1">
            <a:spLocks noGrp="1"/>
          </p:cNvSpPr>
          <p:nvPr>
            <p:ph type="subTitle" idx="1"/>
          </p:nvPr>
        </p:nvSpPr>
        <p:spPr>
          <a:xfrm>
            <a:off x="944517" y="1703438"/>
            <a:ext cx="3485795" cy="716970"/>
          </a:xfrm>
          <a:prstGeom prst="rect">
            <a:avLst/>
          </a:prstGeom>
        </p:spPr>
        <p:txBody>
          <a:bodyPr spcFirstLastPara="1" wrap="square" lIns="91425" tIns="91425" rIns="91425" bIns="91425" anchor="ctr" anchorCtr="0">
            <a:noAutofit/>
          </a:bodyPr>
          <a:lstStyle/>
          <a:p>
            <a:pPr marL="0" lvl="0" indent="0"/>
            <a:r>
              <a:rPr lang="en-US" sz="1800" err="1">
                <a:latin typeface="+mj-lt"/>
              </a:rPr>
              <a:t>Cá</a:t>
            </a:r>
            <a:r>
              <a:rPr lang="en-US" sz="1800">
                <a:latin typeface="+mj-lt"/>
              </a:rPr>
              <a:t> </a:t>
            </a:r>
            <a:r>
              <a:rPr lang="en-US" sz="1800" err="1">
                <a:latin typeface="+mj-lt"/>
              </a:rPr>
              <a:t>nhân</a:t>
            </a:r>
            <a:r>
              <a:rPr lang="en-US" sz="1800">
                <a:latin typeface="+mj-lt"/>
              </a:rPr>
              <a:t> </a:t>
            </a:r>
            <a:r>
              <a:rPr lang="en-US" sz="1800" err="1">
                <a:latin typeface="+mj-lt"/>
              </a:rPr>
              <a:t>và</a:t>
            </a:r>
            <a:r>
              <a:rPr lang="en-US" sz="1800">
                <a:latin typeface="+mj-lt"/>
              </a:rPr>
              <a:t> </a:t>
            </a:r>
            <a:r>
              <a:rPr lang="en-US" sz="1800" err="1">
                <a:latin typeface="+mj-lt"/>
              </a:rPr>
              <a:t>sự</a:t>
            </a:r>
            <a:r>
              <a:rPr lang="en-US" sz="1800">
                <a:latin typeface="+mj-lt"/>
              </a:rPr>
              <a:t> </a:t>
            </a:r>
            <a:r>
              <a:rPr lang="en-US" sz="1800" err="1">
                <a:latin typeface="+mj-lt"/>
              </a:rPr>
              <a:t>tương</a:t>
            </a:r>
            <a:r>
              <a:rPr lang="en-US" sz="1800">
                <a:latin typeface="+mj-lt"/>
              </a:rPr>
              <a:t> </a:t>
            </a:r>
            <a:r>
              <a:rPr lang="en-US" sz="1800" err="1">
                <a:latin typeface="+mj-lt"/>
              </a:rPr>
              <a:t>hỗ</a:t>
            </a:r>
            <a:r>
              <a:rPr lang="en-US" sz="1800">
                <a:latin typeface="+mj-lt"/>
              </a:rPr>
              <a:t> </a:t>
            </a:r>
            <a:r>
              <a:rPr lang="en-US" sz="1800" err="1">
                <a:latin typeface="+mj-lt"/>
              </a:rPr>
              <a:t>quan</a:t>
            </a:r>
            <a:r>
              <a:rPr lang="en-US" sz="1800">
                <a:latin typeface="+mj-lt"/>
              </a:rPr>
              <a:t> </a:t>
            </a:r>
            <a:r>
              <a:rPr lang="en-US" sz="1800" err="1">
                <a:latin typeface="+mj-lt"/>
              </a:rPr>
              <a:t>trọng</a:t>
            </a:r>
            <a:r>
              <a:rPr lang="en-US" sz="1800">
                <a:latin typeface="+mj-lt"/>
              </a:rPr>
              <a:t> </a:t>
            </a:r>
            <a:r>
              <a:rPr lang="en-US" sz="1800" err="1">
                <a:latin typeface="+mj-lt"/>
              </a:rPr>
              <a:t>hơn</a:t>
            </a:r>
            <a:r>
              <a:rPr lang="en-US" sz="1800">
                <a:latin typeface="+mj-lt"/>
              </a:rPr>
              <a:t> </a:t>
            </a:r>
            <a:r>
              <a:rPr lang="en-US" sz="1800" err="1">
                <a:latin typeface="+mj-lt"/>
              </a:rPr>
              <a:t>quy</a:t>
            </a:r>
            <a:r>
              <a:rPr lang="en-US" sz="1800">
                <a:latin typeface="+mj-lt"/>
              </a:rPr>
              <a:t> </a:t>
            </a:r>
            <a:r>
              <a:rPr lang="en-US" sz="1800" err="1">
                <a:latin typeface="+mj-lt"/>
              </a:rPr>
              <a:t>trình</a:t>
            </a:r>
            <a:r>
              <a:rPr lang="en-US" sz="1800">
                <a:latin typeface="+mj-lt"/>
              </a:rPr>
              <a:t> </a:t>
            </a:r>
            <a:r>
              <a:rPr lang="en-US" sz="1800" err="1">
                <a:latin typeface="+mj-lt"/>
              </a:rPr>
              <a:t>và</a:t>
            </a:r>
            <a:r>
              <a:rPr lang="en-US" sz="1800">
                <a:latin typeface="+mj-lt"/>
              </a:rPr>
              <a:t> </a:t>
            </a:r>
            <a:r>
              <a:rPr lang="en-US" sz="1800" err="1">
                <a:latin typeface="+mj-lt"/>
              </a:rPr>
              <a:t>công</a:t>
            </a:r>
            <a:r>
              <a:rPr lang="en-US" sz="1800">
                <a:latin typeface="+mj-lt"/>
              </a:rPr>
              <a:t> </a:t>
            </a:r>
            <a:r>
              <a:rPr lang="en-US" sz="1800" err="1">
                <a:latin typeface="+mj-lt"/>
              </a:rPr>
              <a:t>cụ</a:t>
            </a:r>
            <a:r>
              <a:rPr lang="en-US" sz="1800">
                <a:latin typeface="+mj-lt"/>
              </a:rPr>
              <a:t>.</a:t>
            </a:r>
            <a:endParaRPr lang="vi-VN" sz="1800">
              <a:latin typeface="Arial"/>
            </a:endParaRPr>
          </a:p>
        </p:txBody>
      </p:sp>
      <p:sp>
        <p:nvSpPr>
          <p:cNvPr id="595" name="Google Shape;595;p70"/>
          <p:cNvSpPr txBox="1">
            <a:spLocks noGrp="1"/>
          </p:cNvSpPr>
          <p:nvPr>
            <p:ph type="subTitle" idx="4"/>
          </p:nvPr>
        </p:nvSpPr>
        <p:spPr>
          <a:xfrm>
            <a:off x="4832397" y="1679757"/>
            <a:ext cx="3367086" cy="716971"/>
          </a:xfrm>
          <a:prstGeom prst="rect">
            <a:avLst/>
          </a:prstGeom>
        </p:spPr>
        <p:txBody>
          <a:bodyPr spcFirstLastPara="1" wrap="square" lIns="91425" tIns="91425" rIns="91425" bIns="91425" anchor="ctr" anchorCtr="0">
            <a:noAutofit/>
          </a:bodyPr>
          <a:lstStyle/>
          <a:p>
            <a:pPr marL="0" lvl="0" indent="0"/>
            <a:r>
              <a:rPr lang="en-US" sz="1800" err="1">
                <a:latin typeface="+mj-lt"/>
              </a:rPr>
              <a:t>Sản</a:t>
            </a:r>
            <a:r>
              <a:rPr lang="en-US" sz="1800">
                <a:latin typeface="+mj-lt"/>
              </a:rPr>
              <a:t> </a:t>
            </a:r>
            <a:r>
              <a:rPr lang="en-US" sz="1800" err="1">
                <a:latin typeface="+mj-lt"/>
              </a:rPr>
              <a:t>phẩm</a:t>
            </a:r>
            <a:r>
              <a:rPr lang="en-US" sz="1800">
                <a:latin typeface="+mj-lt"/>
              </a:rPr>
              <a:t> </a:t>
            </a:r>
            <a:r>
              <a:rPr lang="en-US" sz="1800" err="1">
                <a:latin typeface="+mj-lt"/>
              </a:rPr>
              <a:t>xài</a:t>
            </a:r>
            <a:r>
              <a:rPr lang="en-US" sz="1800">
                <a:latin typeface="+mj-lt"/>
              </a:rPr>
              <a:t> </a:t>
            </a:r>
            <a:r>
              <a:rPr lang="en-US" sz="1800" err="1">
                <a:latin typeface="+mj-lt"/>
              </a:rPr>
              <a:t>được</a:t>
            </a:r>
            <a:r>
              <a:rPr lang="en-US" sz="1800">
                <a:latin typeface="+mj-lt"/>
              </a:rPr>
              <a:t> </a:t>
            </a:r>
            <a:r>
              <a:rPr lang="en-US" sz="1800" err="1">
                <a:latin typeface="+mj-lt"/>
              </a:rPr>
              <a:t>quan</a:t>
            </a:r>
            <a:r>
              <a:rPr lang="en-US" sz="1800">
                <a:latin typeface="+mj-lt"/>
              </a:rPr>
              <a:t> </a:t>
            </a:r>
            <a:r>
              <a:rPr lang="en-US" sz="1800" err="1">
                <a:latin typeface="+mj-lt"/>
              </a:rPr>
              <a:t>trọng</a:t>
            </a:r>
            <a:r>
              <a:rPr lang="en-US" sz="1800">
                <a:latin typeface="+mj-lt"/>
              </a:rPr>
              <a:t> </a:t>
            </a:r>
            <a:r>
              <a:rPr lang="en-US" sz="1800" err="1">
                <a:latin typeface="+mj-lt"/>
              </a:rPr>
              <a:t>hơn</a:t>
            </a:r>
            <a:r>
              <a:rPr lang="en-US" sz="1800">
                <a:latin typeface="+mj-lt"/>
              </a:rPr>
              <a:t> </a:t>
            </a:r>
            <a:r>
              <a:rPr lang="en-US" sz="1800" err="1">
                <a:latin typeface="+mj-lt"/>
              </a:rPr>
              <a:t>tài</a:t>
            </a:r>
            <a:r>
              <a:rPr lang="en-US" sz="1800">
                <a:latin typeface="+mj-lt"/>
              </a:rPr>
              <a:t> </a:t>
            </a:r>
            <a:r>
              <a:rPr lang="en-US" sz="1800" err="1">
                <a:latin typeface="+mj-lt"/>
              </a:rPr>
              <a:t>liệu</a:t>
            </a:r>
            <a:r>
              <a:rPr lang="en-US" sz="1800">
                <a:latin typeface="+mj-lt"/>
              </a:rPr>
              <a:t> </a:t>
            </a:r>
            <a:r>
              <a:rPr lang="en-US" sz="1800" err="1">
                <a:latin typeface="+mj-lt"/>
              </a:rPr>
              <a:t>về</a:t>
            </a:r>
            <a:r>
              <a:rPr lang="en-US" sz="1800">
                <a:latin typeface="+mj-lt"/>
              </a:rPr>
              <a:t> </a:t>
            </a:r>
            <a:r>
              <a:rPr lang="en-US" sz="1800" err="1">
                <a:latin typeface="+mj-lt"/>
              </a:rPr>
              <a:t>sản</a:t>
            </a:r>
            <a:r>
              <a:rPr lang="en-US" sz="1800">
                <a:latin typeface="+mj-lt"/>
              </a:rPr>
              <a:t> </a:t>
            </a:r>
            <a:r>
              <a:rPr lang="en-US" sz="1800" err="1">
                <a:latin typeface="+mj-lt"/>
              </a:rPr>
              <a:t>phẩm</a:t>
            </a:r>
            <a:r>
              <a:rPr lang="en-US" sz="1800">
                <a:latin typeface="+mj-lt"/>
              </a:rPr>
              <a:t>.</a:t>
            </a:r>
            <a:endParaRPr sz="1800">
              <a:latin typeface="+mj-lt"/>
            </a:endParaRPr>
          </a:p>
        </p:txBody>
      </p:sp>
      <p:sp>
        <p:nvSpPr>
          <p:cNvPr id="597" name="Google Shape;597;p70"/>
          <p:cNvSpPr txBox="1">
            <a:spLocks noGrp="1"/>
          </p:cNvSpPr>
          <p:nvPr>
            <p:ph type="subTitle" idx="6"/>
          </p:nvPr>
        </p:nvSpPr>
        <p:spPr>
          <a:xfrm>
            <a:off x="919646" y="3573509"/>
            <a:ext cx="3485795" cy="600885"/>
          </a:xfrm>
          <a:prstGeom prst="rect">
            <a:avLst/>
          </a:prstGeom>
        </p:spPr>
        <p:txBody>
          <a:bodyPr spcFirstLastPara="1" wrap="square" lIns="91425" tIns="91425" rIns="91425" bIns="91425" anchor="ctr" anchorCtr="0">
            <a:noAutofit/>
          </a:bodyPr>
          <a:lstStyle/>
          <a:p>
            <a:pPr marL="0" lvl="0" indent="0"/>
            <a:r>
              <a:rPr lang="en-US" sz="1800" err="1">
                <a:latin typeface="+mj-lt"/>
              </a:rPr>
              <a:t>Cộng</a:t>
            </a:r>
            <a:r>
              <a:rPr lang="en-US" sz="1800">
                <a:latin typeface="+mj-lt"/>
              </a:rPr>
              <a:t> </a:t>
            </a:r>
            <a:r>
              <a:rPr lang="en-US" sz="1800" err="1">
                <a:latin typeface="+mj-lt"/>
              </a:rPr>
              <a:t>tác</a:t>
            </a:r>
            <a:r>
              <a:rPr lang="en-US" sz="1800">
                <a:latin typeface="+mj-lt"/>
              </a:rPr>
              <a:t> </a:t>
            </a:r>
            <a:r>
              <a:rPr lang="en-US" sz="1800" err="1">
                <a:latin typeface="+mj-lt"/>
              </a:rPr>
              <a:t>với</a:t>
            </a:r>
            <a:r>
              <a:rPr lang="en-US" sz="1800">
                <a:latin typeface="+mj-lt"/>
              </a:rPr>
              <a:t> </a:t>
            </a:r>
            <a:r>
              <a:rPr lang="en-US" sz="1800" err="1">
                <a:latin typeface="+mj-lt"/>
              </a:rPr>
              <a:t>khách</a:t>
            </a:r>
            <a:r>
              <a:rPr lang="en-US" sz="1800">
                <a:latin typeface="+mj-lt"/>
              </a:rPr>
              <a:t> </a:t>
            </a:r>
            <a:r>
              <a:rPr lang="en-US" sz="1800" err="1">
                <a:latin typeface="+mj-lt"/>
              </a:rPr>
              <a:t>hàng</a:t>
            </a:r>
            <a:r>
              <a:rPr lang="en-US" sz="1800">
                <a:latin typeface="+mj-lt"/>
              </a:rPr>
              <a:t> </a:t>
            </a:r>
            <a:r>
              <a:rPr lang="en-US" sz="1800" err="1">
                <a:latin typeface="+mj-lt"/>
              </a:rPr>
              <a:t>quan</a:t>
            </a:r>
            <a:r>
              <a:rPr lang="en-US" sz="1800">
                <a:latin typeface="+mj-lt"/>
              </a:rPr>
              <a:t> </a:t>
            </a:r>
            <a:r>
              <a:rPr lang="en-US" sz="1800" err="1">
                <a:latin typeface="+mj-lt"/>
              </a:rPr>
              <a:t>trọng</a:t>
            </a:r>
            <a:r>
              <a:rPr lang="en-US" sz="1800">
                <a:latin typeface="+mj-lt"/>
              </a:rPr>
              <a:t> </a:t>
            </a:r>
            <a:r>
              <a:rPr lang="en-US" sz="1800" err="1">
                <a:latin typeface="+mj-lt"/>
              </a:rPr>
              <a:t>hơn</a:t>
            </a:r>
            <a:r>
              <a:rPr lang="en-US" sz="1800">
                <a:latin typeface="+mj-lt"/>
              </a:rPr>
              <a:t> </a:t>
            </a:r>
            <a:r>
              <a:rPr lang="en-US" sz="1800" err="1">
                <a:latin typeface="+mj-lt"/>
              </a:rPr>
              <a:t>đàm</a:t>
            </a:r>
            <a:r>
              <a:rPr lang="en-US" sz="1800">
                <a:latin typeface="+mj-lt"/>
              </a:rPr>
              <a:t> </a:t>
            </a:r>
            <a:r>
              <a:rPr lang="en-US" sz="1800" err="1">
                <a:latin typeface="+mj-lt"/>
              </a:rPr>
              <a:t>phán</a:t>
            </a:r>
            <a:r>
              <a:rPr lang="en-US" sz="1800">
                <a:latin typeface="+mj-lt"/>
              </a:rPr>
              <a:t> </a:t>
            </a:r>
            <a:r>
              <a:rPr lang="en-US" sz="1800" err="1">
                <a:latin typeface="+mj-lt"/>
              </a:rPr>
              <a:t>hợp</a:t>
            </a:r>
            <a:r>
              <a:rPr lang="en-US" sz="1800">
                <a:latin typeface="+mj-lt"/>
              </a:rPr>
              <a:t> </a:t>
            </a:r>
            <a:r>
              <a:rPr lang="en-US" sz="1800" err="1">
                <a:latin typeface="+mj-lt"/>
              </a:rPr>
              <a:t>đồng</a:t>
            </a:r>
            <a:r>
              <a:rPr lang="en-US" sz="1800">
                <a:latin typeface="+mj-lt"/>
              </a:rPr>
              <a:t>.</a:t>
            </a:r>
            <a:endParaRPr sz="1800">
              <a:latin typeface="+mj-lt"/>
            </a:endParaRPr>
          </a:p>
        </p:txBody>
      </p:sp>
      <p:sp>
        <p:nvSpPr>
          <p:cNvPr id="599" name="Google Shape;599;p70"/>
          <p:cNvSpPr txBox="1">
            <a:spLocks noGrp="1"/>
          </p:cNvSpPr>
          <p:nvPr>
            <p:ph type="subTitle" idx="8"/>
          </p:nvPr>
        </p:nvSpPr>
        <p:spPr>
          <a:xfrm>
            <a:off x="4920929" y="3522637"/>
            <a:ext cx="3303425" cy="708041"/>
          </a:xfrm>
          <a:prstGeom prst="rect">
            <a:avLst/>
          </a:prstGeom>
        </p:spPr>
        <p:txBody>
          <a:bodyPr spcFirstLastPara="1" wrap="square" lIns="91425" tIns="91425" rIns="91425" bIns="91425" anchor="ctr" anchorCtr="0">
            <a:noAutofit/>
          </a:bodyPr>
          <a:lstStyle/>
          <a:p>
            <a:pPr marL="0" lvl="0" indent="0"/>
            <a:r>
              <a:rPr lang="en-US" sz="1800" err="1">
                <a:latin typeface="+mj-lt"/>
              </a:rPr>
              <a:t>Phản</a:t>
            </a:r>
            <a:r>
              <a:rPr lang="en-US" sz="1800">
                <a:latin typeface="+mj-lt"/>
              </a:rPr>
              <a:t> </a:t>
            </a:r>
            <a:r>
              <a:rPr lang="en-US" sz="1800" err="1">
                <a:latin typeface="+mj-lt"/>
              </a:rPr>
              <a:t>hồi</a:t>
            </a:r>
            <a:r>
              <a:rPr lang="en-US" sz="1800">
                <a:latin typeface="+mj-lt"/>
              </a:rPr>
              <a:t> </a:t>
            </a:r>
            <a:r>
              <a:rPr lang="en-US" sz="1800" err="1">
                <a:latin typeface="+mj-lt"/>
              </a:rPr>
              <a:t>với</a:t>
            </a:r>
            <a:r>
              <a:rPr lang="en-US" sz="1800">
                <a:latin typeface="+mj-lt"/>
              </a:rPr>
              <a:t> </a:t>
            </a:r>
            <a:r>
              <a:rPr lang="en-US" sz="1800" err="1">
                <a:latin typeface="+mj-lt"/>
              </a:rPr>
              <a:t>sự</a:t>
            </a:r>
            <a:r>
              <a:rPr lang="en-US" sz="1800">
                <a:latin typeface="+mj-lt"/>
              </a:rPr>
              <a:t> </a:t>
            </a:r>
            <a:r>
              <a:rPr lang="en-US" sz="1800" err="1">
                <a:latin typeface="+mj-lt"/>
              </a:rPr>
              <a:t>thay</a:t>
            </a:r>
            <a:r>
              <a:rPr lang="en-US" sz="1800">
                <a:latin typeface="+mj-lt"/>
              </a:rPr>
              <a:t> </a:t>
            </a:r>
            <a:r>
              <a:rPr lang="en-US" sz="1800" err="1">
                <a:latin typeface="+mj-lt"/>
              </a:rPr>
              <a:t>đổi</a:t>
            </a:r>
            <a:r>
              <a:rPr lang="en-US" sz="1800">
                <a:latin typeface="+mj-lt"/>
              </a:rPr>
              <a:t> </a:t>
            </a:r>
            <a:r>
              <a:rPr lang="en-US" sz="1800" err="1">
                <a:latin typeface="+mj-lt"/>
              </a:rPr>
              <a:t>quan</a:t>
            </a:r>
            <a:r>
              <a:rPr lang="en-US" sz="1800">
                <a:latin typeface="+mj-lt"/>
              </a:rPr>
              <a:t> </a:t>
            </a:r>
            <a:r>
              <a:rPr lang="en-US" sz="1800" err="1">
                <a:latin typeface="+mj-lt"/>
              </a:rPr>
              <a:t>trọng</a:t>
            </a:r>
            <a:r>
              <a:rPr lang="en-US" sz="1800">
                <a:latin typeface="+mj-lt"/>
              </a:rPr>
              <a:t> </a:t>
            </a:r>
            <a:r>
              <a:rPr lang="en-US" sz="1800" err="1">
                <a:latin typeface="+mj-lt"/>
              </a:rPr>
              <a:t>hơn</a:t>
            </a:r>
            <a:r>
              <a:rPr lang="en-US" sz="1800">
                <a:latin typeface="+mj-lt"/>
              </a:rPr>
              <a:t> </a:t>
            </a:r>
            <a:r>
              <a:rPr lang="en-US" sz="1800" err="1">
                <a:latin typeface="+mj-lt"/>
              </a:rPr>
              <a:t>bám</a:t>
            </a:r>
            <a:r>
              <a:rPr lang="en-US" sz="1800">
                <a:latin typeface="+mj-lt"/>
              </a:rPr>
              <a:t> </a:t>
            </a:r>
            <a:r>
              <a:rPr lang="en-US" sz="1800" err="1">
                <a:latin typeface="+mj-lt"/>
              </a:rPr>
              <a:t>theo</a:t>
            </a:r>
            <a:r>
              <a:rPr lang="en-US" sz="1800">
                <a:latin typeface="+mj-lt"/>
              </a:rPr>
              <a:t> </a:t>
            </a:r>
            <a:r>
              <a:rPr lang="en-US" sz="1800" err="1">
                <a:latin typeface="+mj-lt"/>
              </a:rPr>
              <a:t>kế</a:t>
            </a:r>
            <a:r>
              <a:rPr lang="en-US" sz="1800">
                <a:latin typeface="+mj-lt"/>
              </a:rPr>
              <a:t> </a:t>
            </a:r>
            <a:r>
              <a:rPr lang="en-US" sz="1800" err="1">
                <a:latin typeface="+mj-lt"/>
              </a:rPr>
              <a:t>hoạch</a:t>
            </a:r>
            <a:r>
              <a:rPr lang="en-US" sz="1800">
                <a:latin typeface="+mj-lt"/>
              </a:rPr>
              <a:t>.</a:t>
            </a:r>
            <a:endParaRPr sz="1800">
              <a:latin typeface="+mj-lt"/>
            </a:endParaRPr>
          </a:p>
        </p:txBody>
      </p:sp>
      <p:grpSp>
        <p:nvGrpSpPr>
          <p:cNvPr id="3" name="Nhóm 2">
            <a:extLst>
              <a:ext uri="{FF2B5EF4-FFF2-40B4-BE49-F238E27FC236}">
                <a16:creationId xmlns:a16="http://schemas.microsoft.com/office/drawing/2014/main" id="{F5227B47-5784-EA49-D975-C68384BE4ED3}"/>
              </a:ext>
            </a:extLst>
          </p:cNvPr>
          <p:cNvGrpSpPr/>
          <p:nvPr/>
        </p:nvGrpSpPr>
        <p:grpSpPr>
          <a:xfrm>
            <a:off x="148501" y="1702208"/>
            <a:ext cx="701629" cy="718200"/>
            <a:chOff x="711071" y="1711138"/>
            <a:chExt cx="701629" cy="718200"/>
          </a:xfrm>
        </p:grpSpPr>
        <p:sp>
          <p:nvSpPr>
            <p:cNvPr id="600" name="Google Shape;600;p70"/>
            <p:cNvSpPr/>
            <p:nvPr/>
          </p:nvSpPr>
          <p:spPr>
            <a:xfrm>
              <a:off x="711071" y="1711138"/>
              <a:ext cx="701629" cy="71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pic>
          <p:nvPicPr>
            <p:cNvPr id="2" name="Hình ảnh 1" descr="Ảnh có chứa màu đen, bóng tối&#10;&#10;Mô tả được tự động tạo">
              <a:extLst>
                <a:ext uri="{FF2B5EF4-FFF2-40B4-BE49-F238E27FC236}">
                  <a16:creationId xmlns:a16="http://schemas.microsoft.com/office/drawing/2014/main" id="{E1D27D0D-BC07-0CDE-62BF-C655BE3790E3}"/>
                </a:ext>
              </a:extLst>
            </p:cNvPr>
            <p:cNvPicPr>
              <a:picLocks noChangeAspect="1"/>
            </p:cNvPicPr>
            <p:nvPr/>
          </p:nvPicPr>
          <p:blipFill>
            <a:blip r:embed="rId3"/>
            <a:stretch>
              <a:fillRect/>
            </a:stretch>
          </p:blipFill>
          <p:spPr>
            <a:xfrm>
              <a:off x="805458" y="1823441"/>
              <a:ext cx="514350" cy="478632"/>
            </a:xfrm>
            <a:prstGeom prst="rect">
              <a:avLst/>
            </a:prstGeom>
          </p:spPr>
        </p:pic>
      </p:grpSp>
      <p:grpSp>
        <p:nvGrpSpPr>
          <p:cNvPr id="5" name="Nhóm 4">
            <a:extLst>
              <a:ext uri="{FF2B5EF4-FFF2-40B4-BE49-F238E27FC236}">
                <a16:creationId xmlns:a16="http://schemas.microsoft.com/office/drawing/2014/main" id="{6C9B8DF7-63D6-13EF-372E-31B177C7839B}"/>
              </a:ext>
            </a:extLst>
          </p:cNvPr>
          <p:cNvGrpSpPr/>
          <p:nvPr/>
        </p:nvGrpSpPr>
        <p:grpSpPr>
          <a:xfrm>
            <a:off x="148500" y="3506625"/>
            <a:ext cx="701630" cy="718200"/>
            <a:chOff x="148500" y="3506625"/>
            <a:chExt cx="701630" cy="718200"/>
          </a:xfrm>
        </p:grpSpPr>
        <p:sp>
          <p:nvSpPr>
            <p:cNvPr id="602" name="Google Shape;602;p70"/>
            <p:cNvSpPr/>
            <p:nvPr/>
          </p:nvSpPr>
          <p:spPr>
            <a:xfrm>
              <a:off x="148500" y="3506625"/>
              <a:ext cx="701630" cy="71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pic>
          <p:nvPicPr>
            <p:cNvPr id="4" name="Hình ảnh 3" descr="Ảnh có chứa màu đen, bóng tối&#10;&#10;Mô tả được tự động tạo">
              <a:extLst>
                <a:ext uri="{FF2B5EF4-FFF2-40B4-BE49-F238E27FC236}">
                  <a16:creationId xmlns:a16="http://schemas.microsoft.com/office/drawing/2014/main" id="{01239348-70CB-D2BD-82E8-820F2340C1E9}"/>
                </a:ext>
              </a:extLst>
            </p:cNvPr>
            <p:cNvPicPr>
              <a:picLocks noChangeAspect="1"/>
            </p:cNvPicPr>
            <p:nvPr/>
          </p:nvPicPr>
          <p:blipFill>
            <a:blip r:embed="rId4"/>
            <a:stretch>
              <a:fillRect/>
            </a:stretch>
          </p:blipFill>
          <p:spPr>
            <a:xfrm>
              <a:off x="207169" y="3600449"/>
              <a:ext cx="567929" cy="532211"/>
            </a:xfrm>
            <a:prstGeom prst="rect">
              <a:avLst/>
            </a:prstGeom>
          </p:spPr>
        </p:pic>
      </p:grpSp>
      <p:grpSp>
        <p:nvGrpSpPr>
          <p:cNvPr id="9" name="Nhóm 8">
            <a:extLst>
              <a:ext uri="{FF2B5EF4-FFF2-40B4-BE49-F238E27FC236}">
                <a16:creationId xmlns:a16="http://schemas.microsoft.com/office/drawing/2014/main" id="{BFC729CD-FA2F-AC6B-D36F-53B21C0BEB76}"/>
              </a:ext>
            </a:extLst>
          </p:cNvPr>
          <p:cNvGrpSpPr/>
          <p:nvPr/>
        </p:nvGrpSpPr>
        <p:grpSpPr>
          <a:xfrm>
            <a:off x="8278536" y="1675419"/>
            <a:ext cx="692700" cy="718200"/>
            <a:chOff x="8278536" y="1675419"/>
            <a:chExt cx="692700" cy="718200"/>
          </a:xfrm>
        </p:grpSpPr>
        <p:sp>
          <p:nvSpPr>
            <p:cNvPr id="601" name="Google Shape;601;p70"/>
            <p:cNvSpPr/>
            <p:nvPr/>
          </p:nvSpPr>
          <p:spPr>
            <a:xfrm>
              <a:off x="8278536" y="1675419"/>
              <a:ext cx="692700" cy="71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pic>
          <p:nvPicPr>
            <p:cNvPr id="6" name="Hình ảnh 5" descr="Ảnh có chứa màu đen, bóng tối&#10;&#10;Mô tả được tự động tạo">
              <a:extLst>
                <a:ext uri="{FF2B5EF4-FFF2-40B4-BE49-F238E27FC236}">
                  <a16:creationId xmlns:a16="http://schemas.microsoft.com/office/drawing/2014/main" id="{7D47EDE5-AA84-F271-948F-D87B51761F1A}"/>
                </a:ext>
              </a:extLst>
            </p:cNvPr>
            <p:cNvPicPr>
              <a:picLocks noChangeAspect="1"/>
            </p:cNvPicPr>
            <p:nvPr/>
          </p:nvPicPr>
          <p:blipFill>
            <a:blip r:embed="rId5"/>
            <a:stretch>
              <a:fillRect/>
            </a:stretch>
          </p:blipFill>
          <p:spPr>
            <a:xfrm>
              <a:off x="8351042" y="1778792"/>
              <a:ext cx="550070" cy="550070"/>
            </a:xfrm>
            <a:prstGeom prst="rect">
              <a:avLst/>
            </a:prstGeom>
          </p:spPr>
        </p:pic>
      </p:grpSp>
      <p:grpSp>
        <p:nvGrpSpPr>
          <p:cNvPr id="8" name="Nhóm 7">
            <a:extLst>
              <a:ext uri="{FF2B5EF4-FFF2-40B4-BE49-F238E27FC236}">
                <a16:creationId xmlns:a16="http://schemas.microsoft.com/office/drawing/2014/main" id="{771013E3-0D0B-FCB5-D6AF-C952DF61374D}"/>
              </a:ext>
            </a:extLst>
          </p:cNvPr>
          <p:cNvGrpSpPr/>
          <p:nvPr/>
        </p:nvGrpSpPr>
        <p:grpSpPr>
          <a:xfrm>
            <a:off x="8278536" y="3506625"/>
            <a:ext cx="692700" cy="718200"/>
            <a:chOff x="8278536" y="3506625"/>
            <a:chExt cx="692700" cy="718200"/>
          </a:xfrm>
        </p:grpSpPr>
        <p:sp>
          <p:nvSpPr>
            <p:cNvPr id="603" name="Google Shape;603;p70"/>
            <p:cNvSpPr/>
            <p:nvPr/>
          </p:nvSpPr>
          <p:spPr>
            <a:xfrm>
              <a:off x="8278536" y="3506625"/>
              <a:ext cx="692700" cy="71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pic>
          <p:nvPicPr>
            <p:cNvPr id="7" name="Hình ảnh 6" descr="Ảnh có chứa màu đen, bóng tối&#10;&#10;Mô tả được tự động tạo">
              <a:extLst>
                <a:ext uri="{FF2B5EF4-FFF2-40B4-BE49-F238E27FC236}">
                  <a16:creationId xmlns:a16="http://schemas.microsoft.com/office/drawing/2014/main" id="{711F1FF1-FD06-7F27-8C36-CBEC1DC82F21}"/>
                </a:ext>
              </a:extLst>
            </p:cNvPr>
            <p:cNvPicPr>
              <a:picLocks noChangeAspect="1"/>
            </p:cNvPicPr>
            <p:nvPr/>
          </p:nvPicPr>
          <p:blipFill>
            <a:blip r:embed="rId6"/>
            <a:stretch>
              <a:fillRect/>
            </a:stretch>
          </p:blipFill>
          <p:spPr>
            <a:xfrm>
              <a:off x="8342114" y="3573661"/>
              <a:ext cx="567929" cy="567929"/>
            </a:xfrm>
            <a:prstGeom prst="rect">
              <a:avLst/>
            </a:prstGeom>
          </p:spPr>
        </p:pic>
      </p:gr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09"/>
          <p:cNvSpPr/>
          <p:nvPr/>
        </p:nvSpPr>
        <p:spPr>
          <a:xfrm rot="10800000" flipH="1">
            <a:off x="802749" y="1709632"/>
            <a:ext cx="3626375" cy="3269561"/>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494" name="Google Shape;1494;p109"/>
          <p:cNvSpPr/>
          <p:nvPr/>
        </p:nvSpPr>
        <p:spPr>
          <a:xfrm rot="10800000" flipH="1">
            <a:off x="4994474" y="1709633"/>
            <a:ext cx="3626375" cy="326956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495" name="Google Shape;1495;p109"/>
          <p:cNvSpPr txBox="1">
            <a:spLocks noGrp="1"/>
          </p:cNvSpPr>
          <p:nvPr>
            <p:ph type="title"/>
          </p:nvPr>
        </p:nvSpPr>
        <p:spPr>
          <a:xfrm>
            <a:off x="720000" y="25961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latin typeface="+mj-lt"/>
              </a:rPr>
              <a:t>12 Nguyên tắc</a:t>
            </a:r>
            <a:endParaRPr>
              <a:latin typeface="+mj-lt"/>
            </a:endParaRPr>
          </a:p>
        </p:txBody>
      </p:sp>
      <p:sp>
        <p:nvSpPr>
          <p:cNvPr id="1497" name="Google Shape;1497;p109"/>
          <p:cNvSpPr txBox="1">
            <a:spLocks noGrp="1"/>
          </p:cNvSpPr>
          <p:nvPr>
            <p:ph type="subTitle" idx="1"/>
          </p:nvPr>
        </p:nvSpPr>
        <p:spPr>
          <a:xfrm>
            <a:off x="996855" y="1900237"/>
            <a:ext cx="3238162" cy="3078956"/>
          </a:xfrm>
          <a:prstGeom prst="rect">
            <a:avLst/>
          </a:prstGeom>
        </p:spPr>
        <p:txBody>
          <a:bodyPr spcFirstLastPara="1" wrap="square" lIns="91425" tIns="91425" rIns="91425" bIns="91425" anchor="ctr" anchorCtr="0">
            <a:noAutofit/>
          </a:bodyPr>
          <a:lstStyle/>
          <a:p>
            <a:pPr lvl="0"/>
            <a:r>
              <a:rPr lang="en-US" sz="2000" err="1">
                <a:latin typeface="+mj-lt"/>
              </a:rPr>
              <a:t>Làm</a:t>
            </a:r>
            <a:r>
              <a:rPr lang="en-US" sz="2000">
                <a:latin typeface="+mj-lt"/>
              </a:rPr>
              <a:t> </a:t>
            </a:r>
            <a:r>
              <a:rPr lang="en-US" sz="2000" err="1">
                <a:latin typeface="+mj-lt"/>
              </a:rPr>
              <a:t>hài</a:t>
            </a:r>
            <a:r>
              <a:rPr lang="en-US" sz="2000">
                <a:latin typeface="+mj-lt"/>
              </a:rPr>
              <a:t> </a:t>
            </a:r>
            <a:r>
              <a:rPr lang="en-US" sz="2000" err="1">
                <a:latin typeface="+mj-lt"/>
              </a:rPr>
              <a:t>lòng</a:t>
            </a:r>
            <a:r>
              <a:rPr lang="en-US" sz="2000">
                <a:latin typeface="+mj-lt"/>
              </a:rPr>
              <a:t> </a:t>
            </a:r>
            <a:r>
              <a:rPr lang="en-US" sz="2000" err="1">
                <a:latin typeface="+mj-lt"/>
              </a:rPr>
              <a:t>khách</a:t>
            </a:r>
            <a:r>
              <a:rPr lang="en-US" sz="2000">
                <a:latin typeface="+mj-lt"/>
              </a:rPr>
              <a:t> </a:t>
            </a:r>
            <a:r>
              <a:rPr lang="en-US" sz="2000" err="1">
                <a:latin typeface="+mj-lt"/>
              </a:rPr>
              <a:t>hàng</a:t>
            </a:r>
            <a:r>
              <a:rPr lang="en-US" sz="2000">
                <a:latin typeface="+mj-lt"/>
              </a:rPr>
              <a:t> </a:t>
            </a:r>
            <a:r>
              <a:rPr lang="en-US" sz="2000" err="1">
                <a:latin typeface="+mj-lt"/>
              </a:rPr>
              <a:t>thông</a:t>
            </a:r>
            <a:r>
              <a:rPr lang="en-US" sz="2000">
                <a:latin typeface="+mj-lt"/>
              </a:rPr>
              <a:t> qua </a:t>
            </a:r>
            <a:r>
              <a:rPr lang="en-US" sz="2000" err="1">
                <a:latin typeface="+mj-lt"/>
              </a:rPr>
              <a:t>việc</a:t>
            </a:r>
            <a:r>
              <a:rPr lang="en-US" sz="2000">
                <a:latin typeface="+mj-lt"/>
              </a:rPr>
              <a:t> </a:t>
            </a:r>
            <a:r>
              <a:rPr lang="en-US" sz="2000" err="1">
                <a:latin typeface="+mj-lt"/>
              </a:rPr>
              <a:t>cung</a:t>
            </a:r>
            <a:r>
              <a:rPr lang="en-US" sz="2000">
                <a:latin typeface="+mj-lt"/>
              </a:rPr>
              <a:t> </a:t>
            </a:r>
            <a:r>
              <a:rPr lang="en-US" sz="2000" err="1">
                <a:latin typeface="+mj-lt"/>
              </a:rPr>
              <a:t>cấp</a:t>
            </a:r>
            <a:r>
              <a:rPr lang="en-US" sz="2000">
                <a:latin typeface="+mj-lt"/>
              </a:rPr>
              <a:t> </a:t>
            </a:r>
            <a:r>
              <a:rPr lang="en-US" sz="2000" err="1">
                <a:latin typeface="+mj-lt"/>
              </a:rPr>
              <a:t>phần</a:t>
            </a:r>
            <a:r>
              <a:rPr lang="en-US" sz="2000">
                <a:latin typeface="+mj-lt"/>
              </a:rPr>
              <a:t> </a:t>
            </a:r>
            <a:r>
              <a:rPr lang="en-US" sz="2000" err="1">
                <a:latin typeface="+mj-lt"/>
              </a:rPr>
              <a:t>mềm</a:t>
            </a:r>
            <a:r>
              <a:rPr lang="en-US" sz="2000">
                <a:latin typeface="+mj-lt"/>
              </a:rPr>
              <a:t> </a:t>
            </a:r>
            <a:r>
              <a:rPr lang="en-US" sz="2000" err="1">
                <a:latin typeface="+mj-lt"/>
              </a:rPr>
              <a:t>có</a:t>
            </a:r>
            <a:r>
              <a:rPr lang="en-US" sz="2000">
                <a:latin typeface="+mj-lt"/>
              </a:rPr>
              <a:t> </a:t>
            </a:r>
            <a:r>
              <a:rPr lang="en-US" sz="2000" err="1">
                <a:latin typeface="+mj-lt"/>
              </a:rPr>
              <a:t>giá</a:t>
            </a:r>
            <a:r>
              <a:rPr lang="en-US" sz="2000">
                <a:latin typeface="+mj-lt"/>
              </a:rPr>
              <a:t> </a:t>
            </a:r>
            <a:r>
              <a:rPr lang="en-US" sz="2000" err="1">
                <a:latin typeface="+mj-lt"/>
              </a:rPr>
              <a:t>trị</a:t>
            </a:r>
            <a:r>
              <a:rPr lang="en-US" sz="2000">
                <a:latin typeface="+mj-lt"/>
              </a:rPr>
              <a:t> </a:t>
            </a:r>
            <a:r>
              <a:rPr lang="en-US" sz="2000" err="1">
                <a:latin typeface="+mj-lt"/>
              </a:rPr>
              <a:t>sớm</a:t>
            </a:r>
            <a:r>
              <a:rPr lang="en-US" sz="2000">
                <a:latin typeface="+mj-lt"/>
              </a:rPr>
              <a:t> </a:t>
            </a:r>
            <a:r>
              <a:rPr lang="en-US" sz="2000" err="1">
                <a:latin typeface="+mj-lt"/>
              </a:rPr>
              <a:t>và</a:t>
            </a:r>
            <a:r>
              <a:rPr lang="en-US" sz="2000">
                <a:latin typeface="+mj-lt"/>
              </a:rPr>
              <a:t> </a:t>
            </a:r>
            <a:r>
              <a:rPr lang="en-US" sz="2000" err="1">
                <a:latin typeface="+mj-lt"/>
              </a:rPr>
              <a:t>liên</a:t>
            </a:r>
            <a:r>
              <a:rPr lang="en-US" sz="2000">
                <a:latin typeface="+mj-lt"/>
              </a:rPr>
              <a:t> </a:t>
            </a:r>
            <a:r>
              <a:rPr lang="en-US" sz="2000" err="1">
                <a:latin typeface="+mj-lt"/>
              </a:rPr>
              <a:t>tục</a:t>
            </a:r>
            <a:r>
              <a:rPr lang="en-US" sz="2000">
                <a:latin typeface="+mj-lt"/>
              </a:rPr>
              <a:t>.</a:t>
            </a:r>
          </a:p>
          <a:p>
            <a:pPr lvl="0"/>
            <a:endParaRPr lang="en-US" sz="2000">
              <a:latin typeface="+mj-lt"/>
            </a:endParaRPr>
          </a:p>
          <a:p>
            <a:r>
              <a:rPr lang="en-US" sz="2000" err="1">
                <a:latin typeface="+mj-lt"/>
              </a:rPr>
              <a:t>Chào</a:t>
            </a:r>
            <a:r>
              <a:rPr lang="en-US" sz="2000">
                <a:latin typeface="+mj-lt"/>
              </a:rPr>
              <a:t> </a:t>
            </a:r>
            <a:r>
              <a:rPr lang="en-US" sz="2000" err="1">
                <a:latin typeface="+mj-lt"/>
              </a:rPr>
              <a:t>mừng</a:t>
            </a:r>
            <a:r>
              <a:rPr lang="en-US" sz="2000">
                <a:latin typeface="+mj-lt"/>
              </a:rPr>
              <a:t> </a:t>
            </a:r>
            <a:r>
              <a:rPr lang="en-US" sz="2000" err="1">
                <a:latin typeface="+mj-lt"/>
              </a:rPr>
              <a:t>các</a:t>
            </a:r>
            <a:r>
              <a:rPr lang="en-US" sz="2000">
                <a:latin typeface="+mj-lt"/>
              </a:rPr>
              <a:t> </a:t>
            </a:r>
            <a:r>
              <a:rPr lang="en-US" sz="2000" err="1">
                <a:latin typeface="+mj-lt"/>
              </a:rPr>
              <a:t>yêu</a:t>
            </a:r>
            <a:r>
              <a:rPr lang="en-US" sz="2000">
                <a:latin typeface="+mj-lt"/>
              </a:rPr>
              <a:t> </a:t>
            </a:r>
            <a:r>
              <a:rPr lang="en-US" sz="2000" err="1">
                <a:latin typeface="+mj-lt"/>
              </a:rPr>
              <a:t>cầu</a:t>
            </a:r>
            <a:r>
              <a:rPr lang="en-US" sz="2000">
                <a:latin typeface="+mj-lt"/>
              </a:rPr>
              <a:t> </a:t>
            </a:r>
            <a:r>
              <a:rPr lang="en-US" sz="2000" err="1">
                <a:latin typeface="+mj-lt"/>
              </a:rPr>
              <a:t>thay</a:t>
            </a:r>
            <a:r>
              <a:rPr lang="en-US" sz="2000">
                <a:latin typeface="+mj-lt"/>
              </a:rPr>
              <a:t> </a:t>
            </a:r>
            <a:r>
              <a:rPr lang="en-US" sz="2000" err="1">
                <a:latin typeface="+mj-lt"/>
              </a:rPr>
              <a:t>đổi</a:t>
            </a:r>
            <a:r>
              <a:rPr lang="en-US" sz="2000">
                <a:latin typeface="+mj-lt"/>
              </a:rPr>
              <a:t>, </a:t>
            </a:r>
            <a:r>
              <a:rPr lang="en-US" sz="2000" err="1">
                <a:latin typeface="+mj-lt"/>
              </a:rPr>
              <a:t>thậm</a:t>
            </a:r>
            <a:r>
              <a:rPr lang="en-US" sz="2000">
                <a:latin typeface="+mj-lt"/>
              </a:rPr>
              <a:t> </a:t>
            </a:r>
            <a:r>
              <a:rPr lang="en-US" sz="2000" err="1">
                <a:latin typeface="+mj-lt"/>
              </a:rPr>
              <a:t>chí</a:t>
            </a:r>
            <a:r>
              <a:rPr lang="en-US" sz="2000">
                <a:latin typeface="+mj-lt"/>
              </a:rPr>
              <a:t> </a:t>
            </a:r>
            <a:r>
              <a:rPr lang="en-US" sz="2000" err="1">
                <a:latin typeface="+mj-lt"/>
              </a:rPr>
              <a:t>muộn</a:t>
            </a:r>
            <a:r>
              <a:rPr lang="en-US" sz="2000">
                <a:latin typeface="+mj-lt"/>
              </a:rPr>
              <a:t> </a:t>
            </a:r>
            <a:r>
              <a:rPr lang="en-US" sz="2000" err="1">
                <a:latin typeface="+mj-lt"/>
              </a:rPr>
              <a:t>trong</a:t>
            </a:r>
            <a:r>
              <a:rPr lang="en-US" sz="2000">
                <a:latin typeface="+mj-lt"/>
              </a:rPr>
              <a:t> </a:t>
            </a:r>
            <a:r>
              <a:rPr lang="en-US" sz="2000" err="1">
                <a:latin typeface="+mj-lt"/>
              </a:rPr>
              <a:t>quá</a:t>
            </a:r>
            <a:r>
              <a:rPr lang="en-US" sz="2000">
                <a:latin typeface="+mj-lt"/>
              </a:rPr>
              <a:t> </a:t>
            </a:r>
            <a:r>
              <a:rPr lang="en-US" sz="2000" err="1">
                <a:latin typeface="+mj-lt"/>
              </a:rPr>
              <a:t>trình</a:t>
            </a:r>
            <a:r>
              <a:rPr lang="en-US" sz="2000">
                <a:latin typeface="+mj-lt"/>
              </a:rPr>
              <a:t> </a:t>
            </a:r>
            <a:r>
              <a:rPr lang="en-US" sz="2000" err="1">
                <a:latin typeface="+mj-lt"/>
              </a:rPr>
              <a:t>phát</a:t>
            </a:r>
            <a:r>
              <a:rPr lang="en-US" sz="2000">
                <a:latin typeface="+mj-lt"/>
              </a:rPr>
              <a:t> </a:t>
            </a:r>
            <a:r>
              <a:rPr lang="en-US" sz="2000" err="1">
                <a:latin typeface="+mj-lt"/>
              </a:rPr>
              <a:t>triển</a:t>
            </a:r>
            <a:r>
              <a:rPr lang="en-US" sz="2000">
                <a:latin typeface="+mj-lt"/>
              </a:rPr>
              <a:t>.</a:t>
            </a:r>
          </a:p>
          <a:p>
            <a:pPr lvl="0"/>
            <a:endParaRPr lang="en-US">
              <a:latin typeface="+mj-lt"/>
            </a:endParaRPr>
          </a:p>
        </p:txBody>
      </p:sp>
      <p:sp>
        <p:nvSpPr>
          <p:cNvPr id="8" name="Google Shape;1497;p109">
            <a:extLst>
              <a:ext uri="{FF2B5EF4-FFF2-40B4-BE49-F238E27FC236}">
                <a16:creationId xmlns:a16="http://schemas.microsoft.com/office/drawing/2014/main" id="{C464C85A-C3EE-4BB9-949A-044685622D4E}"/>
              </a:ext>
            </a:extLst>
          </p:cNvPr>
          <p:cNvSpPr txBox="1">
            <a:spLocks/>
          </p:cNvSpPr>
          <p:nvPr/>
        </p:nvSpPr>
        <p:spPr>
          <a:xfrm>
            <a:off x="5185838" y="1900237"/>
            <a:ext cx="3238162" cy="30789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lvl="0"/>
            <a:r>
              <a:rPr lang="en-US" sz="2000">
                <a:latin typeface="+mj-lt"/>
              </a:rPr>
              <a:t>Cung </a:t>
            </a:r>
            <a:r>
              <a:rPr lang="en-US" sz="2000" err="1">
                <a:latin typeface="+mj-lt"/>
              </a:rPr>
              <a:t>cấp</a:t>
            </a:r>
            <a:r>
              <a:rPr lang="en-US" sz="2000">
                <a:latin typeface="+mj-lt"/>
              </a:rPr>
              <a:t> </a:t>
            </a:r>
            <a:r>
              <a:rPr lang="en-US" sz="2000" err="1">
                <a:latin typeface="+mj-lt"/>
              </a:rPr>
              <a:t>phần</a:t>
            </a:r>
            <a:r>
              <a:rPr lang="en-US" sz="2000">
                <a:latin typeface="+mj-lt"/>
              </a:rPr>
              <a:t> </a:t>
            </a:r>
            <a:r>
              <a:rPr lang="en-US" sz="2000" err="1">
                <a:latin typeface="+mj-lt"/>
              </a:rPr>
              <a:t>mềm</a:t>
            </a:r>
            <a:r>
              <a:rPr lang="en-US" sz="2000">
                <a:latin typeface="+mj-lt"/>
              </a:rPr>
              <a:t> </a:t>
            </a:r>
            <a:r>
              <a:rPr lang="en-US" sz="2000" err="1">
                <a:latin typeface="+mj-lt"/>
              </a:rPr>
              <a:t>một</a:t>
            </a:r>
            <a:r>
              <a:rPr lang="en-US" sz="2000">
                <a:latin typeface="+mj-lt"/>
              </a:rPr>
              <a:t> </a:t>
            </a:r>
            <a:r>
              <a:rPr lang="en-US" sz="2000" err="1">
                <a:latin typeface="+mj-lt"/>
              </a:rPr>
              <a:t>cách</a:t>
            </a:r>
            <a:r>
              <a:rPr lang="en-US" sz="2000">
                <a:latin typeface="+mj-lt"/>
              </a:rPr>
              <a:t> </a:t>
            </a:r>
            <a:r>
              <a:rPr lang="en-US" sz="2000" err="1">
                <a:latin typeface="+mj-lt"/>
              </a:rPr>
              <a:t>thường</a:t>
            </a:r>
            <a:r>
              <a:rPr lang="en-US" sz="2000">
                <a:latin typeface="+mj-lt"/>
              </a:rPr>
              <a:t> </a:t>
            </a:r>
            <a:r>
              <a:rPr lang="en-US" sz="2000" err="1">
                <a:latin typeface="+mj-lt"/>
              </a:rPr>
              <a:t>xuyên</a:t>
            </a:r>
            <a:r>
              <a:rPr lang="en-US" sz="2000">
                <a:latin typeface="+mj-lt"/>
              </a:rPr>
              <a:t>, </a:t>
            </a:r>
            <a:r>
              <a:rPr lang="en-US" sz="2000" err="1">
                <a:latin typeface="+mj-lt"/>
              </a:rPr>
              <a:t>ưu</a:t>
            </a:r>
            <a:r>
              <a:rPr lang="en-US" sz="2000">
                <a:latin typeface="+mj-lt"/>
              </a:rPr>
              <a:t> </a:t>
            </a:r>
            <a:r>
              <a:rPr lang="en-US" sz="2000" err="1">
                <a:latin typeface="+mj-lt"/>
              </a:rPr>
              <a:t>tiên</a:t>
            </a:r>
            <a:r>
              <a:rPr lang="en-US" sz="2000">
                <a:latin typeface="+mj-lt"/>
              </a:rPr>
              <a:t> </a:t>
            </a:r>
            <a:r>
              <a:rPr lang="en-US" sz="2000" err="1">
                <a:latin typeface="+mj-lt"/>
              </a:rPr>
              <a:t>khung</a:t>
            </a:r>
            <a:r>
              <a:rPr lang="en-US" sz="2000">
                <a:latin typeface="+mj-lt"/>
              </a:rPr>
              <a:t> </a:t>
            </a:r>
            <a:r>
              <a:rPr lang="en-US" sz="2000" err="1">
                <a:latin typeface="+mj-lt"/>
              </a:rPr>
              <a:t>thời</a:t>
            </a:r>
            <a:r>
              <a:rPr lang="en-US" sz="2000">
                <a:latin typeface="+mj-lt"/>
              </a:rPr>
              <a:t> </a:t>
            </a:r>
            <a:r>
              <a:rPr lang="en-US" sz="2000" err="1">
                <a:latin typeface="+mj-lt"/>
              </a:rPr>
              <a:t>gian</a:t>
            </a:r>
            <a:r>
              <a:rPr lang="en-US" sz="2000">
                <a:latin typeface="+mj-lt"/>
              </a:rPr>
              <a:t> </a:t>
            </a:r>
            <a:r>
              <a:rPr lang="en-US" sz="2000" err="1">
                <a:latin typeface="+mj-lt"/>
              </a:rPr>
              <a:t>ngắn</a:t>
            </a:r>
            <a:r>
              <a:rPr lang="en-US" sz="2000">
                <a:latin typeface="+mj-lt"/>
              </a:rPr>
              <a:t> </a:t>
            </a:r>
            <a:r>
              <a:rPr lang="en-US" sz="2000" err="1">
                <a:latin typeface="+mj-lt"/>
              </a:rPr>
              <a:t>hơn</a:t>
            </a:r>
            <a:r>
              <a:rPr lang="en-US" sz="2000">
                <a:latin typeface="+mj-lt"/>
              </a:rPr>
              <a:t>.</a:t>
            </a:r>
          </a:p>
          <a:p>
            <a:endParaRPr lang="en-US" sz="2000">
              <a:latin typeface="+mj-lt"/>
            </a:endParaRPr>
          </a:p>
          <a:p>
            <a:pPr lvl="0"/>
            <a:r>
              <a:rPr lang="en-US" sz="2000" err="1">
                <a:latin typeface="+mj-lt"/>
              </a:rPr>
              <a:t>Các</a:t>
            </a:r>
            <a:r>
              <a:rPr lang="en-US" sz="2000">
                <a:latin typeface="+mj-lt"/>
              </a:rPr>
              <a:t> </a:t>
            </a:r>
            <a:r>
              <a:rPr lang="en-US" sz="2000" err="1">
                <a:latin typeface="+mj-lt"/>
              </a:rPr>
              <a:t>doanh</a:t>
            </a:r>
            <a:r>
              <a:rPr lang="en-US" sz="2000">
                <a:latin typeface="+mj-lt"/>
              </a:rPr>
              <a:t> </a:t>
            </a:r>
            <a:r>
              <a:rPr lang="en-US" sz="2000" err="1">
                <a:latin typeface="+mj-lt"/>
              </a:rPr>
              <a:t>nhân</a:t>
            </a:r>
            <a:r>
              <a:rPr lang="en-US" sz="2000">
                <a:latin typeface="+mj-lt"/>
              </a:rPr>
              <a:t> </a:t>
            </a:r>
            <a:r>
              <a:rPr lang="en-US" sz="2000" err="1">
                <a:latin typeface="+mj-lt"/>
              </a:rPr>
              <a:t>và</a:t>
            </a:r>
            <a:r>
              <a:rPr lang="en-US" sz="2000">
                <a:latin typeface="+mj-lt"/>
              </a:rPr>
              <a:t> </a:t>
            </a:r>
            <a:r>
              <a:rPr lang="en-US" sz="2000" err="1">
                <a:latin typeface="+mj-lt"/>
              </a:rPr>
              <a:t>nhà</a:t>
            </a:r>
            <a:r>
              <a:rPr lang="en-US" sz="2000">
                <a:latin typeface="+mj-lt"/>
              </a:rPr>
              <a:t> </a:t>
            </a:r>
            <a:r>
              <a:rPr lang="en-US" sz="2000" err="1">
                <a:latin typeface="+mj-lt"/>
              </a:rPr>
              <a:t>phát</a:t>
            </a:r>
            <a:r>
              <a:rPr lang="en-US" sz="2000">
                <a:latin typeface="+mj-lt"/>
              </a:rPr>
              <a:t> </a:t>
            </a:r>
            <a:r>
              <a:rPr lang="en-US" sz="2000" err="1">
                <a:latin typeface="+mj-lt"/>
              </a:rPr>
              <a:t>triển</a:t>
            </a:r>
            <a:r>
              <a:rPr lang="en-US" sz="2000">
                <a:latin typeface="+mj-lt"/>
              </a:rPr>
              <a:t> </a:t>
            </a:r>
            <a:r>
              <a:rPr lang="en-US" sz="2000" err="1">
                <a:latin typeface="+mj-lt"/>
              </a:rPr>
              <a:t>phải</a:t>
            </a:r>
            <a:r>
              <a:rPr lang="en-US" sz="2000">
                <a:latin typeface="+mj-lt"/>
              </a:rPr>
              <a:t> </a:t>
            </a:r>
            <a:r>
              <a:rPr lang="en-US" sz="2000" err="1">
                <a:latin typeface="+mj-lt"/>
              </a:rPr>
              <a:t>làm</a:t>
            </a:r>
            <a:r>
              <a:rPr lang="en-US" sz="2000">
                <a:latin typeface="+mj-lt"/>
              </a:rPr>
              <a:t> </a:t>
            </a:r>
            <a:r>
              <a:rPr lang="en-US" sz="2000" err="1">
                <a:latin typeface="+mj-lt"/>
              </a:rPr>
              <a:t>việc</a:t>
            </a:r>
            <a:r>
              <a:rPr lang="en-US" sz="2000">
                <a:latin typeface="+mj-lt"/>
              </a:rPr>
              <a:t> </a:t>
            </a:r>
            <a:r>
              <a:rPr lang="en-US" sz="2000" err="1">
                <a:latin typeface="+mj-lt"/>
              </a:rPr>
              <a:t>cùng</a:t>
            </a:r>
            <a:r>
              <a:rPr lang="en-US" sz="2000">
                <a:latin typeface="+mj-lt"/>
              </a:rPr>
              <a:t> </a:t>
            </a:r>
            <a:r>
              <a:rPr lang="en-US" sz="2000" err="1">
                <a:latin typeface="+mj-lt"/>
              </a:rPr>
              <a:t>nhau</a:t>
            </a:r>
            <a:r>
              <a:rPr lang="en-US" sz="2000">
                <a:latin typeface="+mj-lt"/>
              </a:rPr>
              <a:t> </a:t>
            </a:r>
            <a:r>
              <a:rPr lang="en-US" sz="2000" err="1">
                <a:latin typeface="+mj-lt"/>
              </a:rPr>
              <a:t>hàng</a:t>
            </a:r>
            <a:r>
              <a:rPr lang="en-US" sz="2000">
                <a:latin typeface="+mj-lt"/>
              </a:rPr>
              <a:t> </a:t>
            </a:r>
            <a:r>
              <a:rPr lang="en-US" sz="2000" err="1">
                <a:latin typeface="+mj-lt"/>
              </a:rPr>
              <a:t>ngày</a:t>
            </a:r>
            <a:r>
              <a:rPr lang="en-US" sz="2000">
                <a:latin typeface="+mj-lt"/>
              </a:rPr>
              <a:t> </a:t>
            </a:r>
            <a:r>
              <a:rPr lang="en-US" sz="2000" err="1">
                <a:latin typeface="+mj-lt"/>
              </a:rPr>
              <a:t>trong</a:t>
            </a:r>
            <a:r>
              <a:rPr lang="en-US" sz="2000">
                <a:latin typeface="+mj-lt"/>
              </a:rPr>
              <a:t> </a:t>
            </a:r>
            <a:r>
              <a:rPr lang="en-US" sz="2000" err="1">
                <a:latin typeface="+mj-lt"/>
              </a:rPr>
              <a:t>suốt</a:t>
            </a:r>
            <a:r>
              <a:rPr lang="en-US" sz="2000">
                <a:latin typeface="+mj-lt"/>
              </a:rPr>
              <a:t> </a:t>
            </a:r>
            <a:r>
              <a:rPr lang="en-US" sz="2000" err="1">
                <a:latin typeface="+mj-lt"/>
              </a:rPr>
              <a:t>thời</a:t>
            </a:r>
            <a:r>
              <a:rPr lang="en-US" sz="2000">
                <a:latin typeface="+mj-lt"/>
              </a:rPr>
              <a:t> </a:t>
            </a:r>
            <a:r>
              <a:rPr lang="en-US" sz="2000" err="1">
                <a:latin typeface="+mj-lt"/>
              </a:rPr>
              <a:t>gian</a:t>
            </a:r>
            <a:r>
              <a:rPr lang="en-US" sz="2000">
                <a:latin typeface="+mj-lt"/>
              </a:rPr>
              <a:t> </a:t>
            </a:r>
            <a:r>
              <a:rPr lang="en-US" sz="2000" err="1">
                <a:latin typeface="+mj-lt"/>
              </a:rPr>
              <a:t>của</a:t>
            </a:r>
            <a:r>
              <a:rPr lang="en-US" sz="2000">
                <a:latin typeface="+mj-lt"/>
              </a:rPr>
              <a:t> </a:t>
            </a:r>
            <a:r>
              <a:rPr lang="en-US" sz="2000" err="1">
                <a:latin typeface="+mj-lt"/>
              </a:rPr>
              <a:t>dự</a:t>
            </a:r>
            <a:r>
              <a:rPr lang="en-US" sz="2000">
                <a:latin typeface="+mj-lt"/>
              </a:rPr>
              <a:t> </a:t>
            </a:r>
            <a:r>
              <a:rPr lang="en-US" sz="2000" err="1">
                <a:latin typeface="+mj-lt"/>
              </a:rPr>
              <a:t>án</a:t>
            </a:r>
            <a:r>
              <a:rPr lang="en-US" sz="2000">
                <a:latin typeface="+mj-lt"/>
              </a:rPr>
              <a:t>.</a:t>
            </a:r>
          </a:p>
          <a:p>
            <a:endParaRPr lang="en-US">
              <a:latin typeface="+mj-lt"/>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93"/>
                                        </p:tgtEl>
                                        <p:attrNameLst>
                                          <p:attrName>style.visibility</p:attrName>
                                        </p:attrNameLst>
                                      </p:cBhvr>
                                      <p:to>
                                        <p:strVal val="visible"/>
                                      </p:to>
                                    </p:set>
                                    <p:animEffect transition="in" filter="fade">
                                      <p:cBhvr>
                                        <p:cTn id="7" dur="1000"/>
                                        <p:tgtEl>
                                          <p:spTgt spid="1493"/>
                                        </p:tgtEl>
                                      </p:cBhvr>
                                    </p:animEffect>
                                  </p:childTnLst>
                                </p:cTn>
                              </p:par>
                              <p:par>
                                <p:cTn id="8" presetID="10" presetClass="entr" presetSubtype="0" fill="hold" nodeType="withEffect">
                                  <p:stCondLst>
                                    <p:cond delay="0"/>
                                  </p:stCondLst>
                                  <p:childTnLst>
                                    <p:set>
                                      <p:cBhvr>
                                        <p:cTn id="9" dur="1" fill="hold">
                                          <p:stCondLst>
                                            <p:cond delay="0"/>
                                          </p:stCondLst>
                                        </p:cTn>
                                        <p:tgtEl>
                                          <p:spTgt spid="1497"/>
                                        </p:tgtEl>
                                        <p:attrNameLst>
                                          <p:attrName>style.visibility</p:attrName>
                                        </p:attrNameLst>
                                      </p:cBhvr>
                                      <p:to>
                                        <p:strVal val="visible"/>
                                      </p:to>
                                    </p:set>
                                    <p:animEffect transition="in" filter="fade">
                                      <p:cBhvr>
                                        <p:cTn id="10" dur="1000"/>
                                        <p:tgtEl>
                                          <p:spTgt spid="1497"/>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494"/>
                                        </p:tgtEl>
                                        <p:attrNameLst>
                                          <p:attrName>style.visibility</p:attrName>
                                        </p:attrNameLst>
                                      </p:cBhvr>
                                      <p:to>
                                        <p:strVal val="visible"/>
                                      </p:to>
                                    </p:set>
                                    <p:animEffect transition="in" filter="fade">
                                      <p:cBhvr>
                                        <p:cTn id="14" dur="1000"/>
                                        <p:tgtEl>
                                          <p:spTgt spid="1494"/>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arketing Management by Slidesgo">
  <a:themeElements>
    <a:clrScheme name="Simple Light">
      <a:dk1>
        <a:srgbClr val="263238"/>
      </a:dk1>
      <a:lt1>
        <a:srgbClr val="F5F5F5"/>
      </a:lt1>
      <a:dk2>
        <a:srgbClr val="92E3A9"/>
      </a:dk2>
      <a:lt2>
        <a:srgbClr val="C8F1D4"/>
      </a:lt2>
      <a:accent1>
        <a:srgbClr val="455A64"/>
      </a:accent1>
      <a:accent2>
        <a:srgbClr val="FFFFFF"/>
      </a:accent2>
      <a:accent3>
        <a:srgbClr val="FFFFFF"/>
      </a:accent3>
      <a:accent4>
        <a:srgbClr val="FFFFFF"/>
      </a:accent4>
      <a:accent5>
        <a:srgbClr val="FFFFFF"/>
      </a:accent5>
      <a:accent6>
        <a:srgbClr val="FFFFF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65153f7-e6fa-4164-8663-0c8fda6c61a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ài liệu" ma:contentTypeID="0x01010014824B041C1B9448B13C8CB9F5495299" ma:contentTypeVersion="5" ma:contentTypeDescription="Tạo tài liệu mới." ma:contentTypeScope="" ma:versionID="74c6aa6bb7a409d97cac6160c19166fa">
  <xsd:schema xmlns:xsd="http://www.w3.org/2001/XMLSchema" xmlns:xs="http://www.w3.org/2001/XMLSchema" xmlns:p="http://schemas.microsoft.com/office/2006/metadata/properties" xmlns:ns3="565153f7-e6fa-4164-8663-0c8fda6c61a0" targetNamespace="http://schemas.microsoft.com/office/2006/metadata/properties" ma:root="true" ma:fieldsID="3d0e2acd2b17f138f90b64b6f5d3813a" ns3:_="">
    <xsd:import namespace="565153f7-e6fa-4164-8663-0c8fda6c61a0"/>
    <xsd:element name="properties">
      <xsd:complexType>
        <xsd:sequence>
          <xsd:element name="documentManagement">
            <xsd:complexType>
              <xsd:all>
                <xsd:element ref="ns3:MediaServiceMetadata" minOccurs="0"/>
                <xsd:element ref="ns3:MediaServiceFastMetadata"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5153f7-e6fa-4164-8663-0c8fda6c61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SearchProperties" ma:index="1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9C4AD4C-157F-410A-883B-AFC15F435635}">
  <ds:schemaRefs>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purl.org/dc/dcmitype/"/>
    <ds:schemaRef ds:uri="http://www.w3.org/XML/1998/namespace"/>
    <ds:schemaRef ds:uri="http://schemas.microsoft.com/office/2006/documentManagement/types"/>
    <ds:schemaRef ds:uri="http://purl.org/dc/terms/"/>
    <ds:schemaRef ds:uri="565153f7-e6fa-4164-8663-0c8fda6c61a0"/>
  </ds:schemaRefs>
</ds:datastoreItem>
</file>

<file path=customXml/itemProps2.xml><?xml version="1.0" encoding="utf-8"?>
<ds:datastoreItem xmlns:ds="http://schemas.openxmlformats.org/officeDocument/2006/customXml" ds:itemID="{6D96DAC7-69C0-4622-B393-58A9067B8781}">
  <ds:schemaRefs>
    <ds:schemaRef ds:uri="http://schemas.microsoft.com/sharepoint/v3/contenttype/forms"/>
  </ds:schemaRefs>
</ds:datastoreItem>
</file>

<file path=customXml/itemProps3.xml><?xml version="1.0" encoding="utf-8"?>
<ds:datastoreItem xmlns:ds="http://schemas.openxmlformats.org/officeDocument/2006/customXml" ds:itemID="{2FF72C63-C00F-4BF4-8A42-F1A1F175CE3D}">
  <ds:schemaRefs>
    <ds:schemaRef ds:uri="565153f7-e6fa-4164-8663-0c8fda6c61a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83</TotalTime>
  <Words>2770</Words>
  <Application>Microsoft Office PowerPoint</Application>
  <PresentationFormat>On-screen Show (16:9)</PresentationFormat>
  <Paragraphs>298</Paragraphs>
  <Slides>50</Slides>
  <Notes>50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Aptos</vt:lpstr>
      <vt:lpstr>Arial</vt:lpstr>
      <vt:lpstr>Arial (Body)</vt:lpstr>
      <vt:lpstr>Arial (Headings)</vt:lpstr>
      <vt:lpstr>Courier New</vt:lpstr>
      <vt:lpstr>Fjalla One</vt:lpstr>
      <vt:lpstr>Open Sans</vt:lpstr>
      <vt:lpstr>Söhne</vt:lpstr>
      <vt:lpstr>Wingdings</vt:lpstr>
      <vt:lpstr>Marketing Management by Slidesgo</vt:lpstr>
      <vt:lpstr>Quản lý dự án công nghệ thông tin</vt:lpstr>
      <vt:lpstr>PowerPoint Presentation</vt:lpstr>
      <vt:lpstr>20522165</vt:lpstr>
      <vt:lpstr>Giới thiệu Agile </vt:lpstr>
      <vt:lpstr>Giới Thiệu </vt:lpstr>
      <vt:lpstr>Giới thiệu về Agile </vt:lpstr>
      <vt:lpstr>Lịch Sử</vt:lpstr>
      <vt:lpstr>Tuyên Ngôn</vt:lpstr>
      <vt:lpstr>12 Nguyên tắc</vt:lpstr>
      <vt:lpstr>12 Nguyên tắc</vt:lpstr>
      <vt:lpstr>12 Nguyên tắc</vt:lpstr>
      <vt:lpstr>4 Giá trị cốt lõi</vt:lpstr>
      <vt:lpstr>4 Giá trị cốt lõi</vt:lpstr>
      <vt:lpstr>4 Giá trị cốt lõi</vt:lpstr>
      <vt:lpstr>4 Giá trị cốt lõi</vt:lpstr>
      <vt:lpstr>Đặc Trưng</vt:lpstr>
      <vt:lpstr>Đặc Trưng</vt:lpstr>
      <vt:lpstr>Các phương pháp Agile phổ biến </vt:lpstr>
      <vt:lpstr>1. Scrum</vt:lpstr>
      <vt:lpstr>1. Scrum</vt:lpstr>
      <vt:lpstr>2. Kanban</vt:lpstr>
      <vt:lpstr>2. Kanban</vt:lpstr>
      <vt:lpstr>2. Kanban</vt:lpstr>
      <vt:lpstr>3. Extreme Programing</vt:lpstr>
      <vt:lpstr>4. Lean Development</vt:lpstr>
      <vt:lpstr>5. APF</vt:lpstr>
      <vt:lpstr>PowerPoint Presentation</vt:lpstr>
      <vt:lpstr>PowerPoint Presentation</vt:lpstr>
      <vt:lpstr>PowerPoint Presentation</vt:lpstr>
      <vt:lpstr>PowerPoint Presentation</vt:lpstr>
      <vt:lpstr>Ưu và nhược điểm</vt:lpstr>
      <vt:lpstr>Ưu điểm</vt:lpstr>
      <vt:lpstr>Ưu điểm</vt:lpstr>
      <vt:lpstr>Nhược điểm</vt:lpstr>
      <vt:lpstr>Các loại dự án phù hợp để triển khai Agile</vt:lpstr>
      <vt:lpstr>PowerPoint Presentation</vt:lpstr>
      <vt:lpstr>Các loại dự án phù hợp để triển khai Agile</vt:lpstr>
      <vt:lpstr>Các loại dự án phù hợp để triển khai Agile</vt:lpstr>
      <vt:lpstr>So Sánh Agile và Waterfall</vt:lpstr>
      <vt:lpstr>PowerPoint Presentation</vt:lpstr>
      <vt:lpstr>PowerPoint Presentation</vt:lpstr>
      <vt:lpstr>PowerPoint Presentation</vt:lpstr>
      <vt:lpstr>PowerPoint Presentation</vt:lpstr>
      <vt:lpstr>PowerPoint Presentation</vt:lpstr>
      <vt:lpstr>PowerPoint Presentation</vt:lpstr>
      <vt:lpstr>Ví dụ</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GESTION COMMERCIALE</dc:title>
  <cp:lastModifiedBy>Đặng Quang Trung</cp:lastModifiedBy>
  <cp:revision>10</cp:revision>
  <dcterms:modified xsi:type="dcterms:W3CDTF">2024-03-26T14:15:48Z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0x01010014824B041C1B9448B13C8CB9F5495299</vt:lpwstr>
  </property>
</Properties>
</file>